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66" r:id="rId3"/>
    <p:sldId id="268" r:id="rId4"/>
    <p:sldId id="257" r:id="rId5"/>
    <p:sldId id="265" r:id="rId6"/>
    <p:sldId id="258" r:id="rId7"/>
    <p:sldId id="267" r:id="rId8"/>
    <p:sldId id="259" r:id="rId9"/>
    <p:sldId id="261" r:id="rId10"/>
    <p:sldId id="262" r:id="rId11"/>
    <p:sldId id="310" r:id="rId12"/>
    <p:sldId id="269" r:id="rId13"/>
    <p:sldId id="270" r:id="rId14"/>
    <p:sldId id="271" r:id="rId15"/>
    <p:sldId id="277" r:id="rId16"/>
    <p:sldId id="272" r:id="rId17"/>
    <p:sldId id="273" r:id="rId18"/>
    <p:sldId id="274" r:id="rId19"/>
    <p:sldId id="275" r:id="rId20"/>
    <p:sldId id="276" r:id="rId21"/>
    <p:sldId id="278" r:id="rId22"/>
    <p:sldId id="279" r:id="rId23"/>
    <p:sldId id="280" r:id="rId24"/>
    <p:sldId id="281" r:id="rId25"/>
    <p:sldId id="282" r:id="rId26"/>
    <p:sldId id="283" r:id="rId27"/>
    <p:sldId id="284" r:id="rId28"/>
    <p:sldId id="285" r:id="rId29"/>
    <p:sldId id="293" r:id="rId30"/>
    <p:sldId id="286" r:id="rId31"/>
    <p:sldId id="287" r:id="rId32"/>
    <p:sldId id="289" r:id="rId33"/>
    <p:sldId id="290" r:id="rId34"/>
    <p:sldId id="291" r:id="rId35"/>
    <p:sldId id="292" r:id="rId36"/>
    <p:sldId id="294" r:id="rId37"/>
    <p:sldId id="295" r:id="rId38"/>
    <p:sldId id="296" r:id="rId39"/>
    <p:sldId id="297" r:id="rId40"/>
    <p:sldId id="298" r:id="rId41"/>
    <p:sldId id="299" r:id="rId42"/>
    <p:sldId id="300" r:id="rId43"/>
    <p:sldId id="301" r:id="rId44"/>
    <p:sldId id="306" r:id="rId45"/>
    <p:sldId id="302" r:id="rId46"/>
    <p:sldId id="303" r:id="rId47"/>
    <p:sldId id="304" r:id="rId48"/>
    <p:sldId id="305" r:id="rId49"/>
    <p:sldId id="307" r:id="rId50"/>
    <p:sldId id="308" r:id="rId51"/>
    <p:sldId id="309"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598" autoAdjust="0"/>
  </p:normalViewPr>
  <p:slideViewPr>
    <p:cSldViewPr>
      <p:cViewPr varScale="1">
        <p:scale>
          <a:sx n="60" d="100"/>
          <a:sy n="60" d="100"/>
        </p:scale>
        <p:origin x="-1116" y="-84"/>
      </p:cViewPr>
      <p:guideLst>
        <p:guide orient="horz" pos="2160"/>
        <p:guide pos="2880"/>
      </p:guideLst>
    </p:cSldViewPr>
  </p:slideViewPr>
  <p:outlineViewPr>
    <p:cViewPr>
      <p:scale>
        <a:sx n="33" d="100"/>
        <a:sy n="33" d="100"/>
      </p:scale>
      <p:origin x="0" y="8382"/>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8DAE839-CDB0-4F48-BC69-E1F58E7519E5}" type="datetimeFigureOut">
              <a:rPr lang="en-US" smtClean="0"/>
              <a:pPr/>
              <a:t>8/7/2015</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0808EB16-7497-4809-AFFF-8ADBA24AD07A}"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DAE839-CDB0-4F48-BC69-E1F58E7519E5}" type="datetimeFigureOut">
              <a:rPr lang="en-US" smtClean="0"/>
              <a:pPr/>
              <a:t>8/7/2015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08EB16-7497-4809-AFFF-8ADBA24AD07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8DAE839-CDB0-4F48-BC69-E1F58E7519E5}" type="datetimeFigureOut">
              <a:rPr lang="en-US" smtClean="0"/>
              <a:pPr/>
              <a:t>8/7/2015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0808EB16-7497-4809-AFFF-8ADBA24AD07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8DAE839-CDB0-4F48-BC69-E1F58E7519E5}" type="datetimeFigureOut">
              <a:rPr lang="en-US" smtClean="0"/>
              <a:pPr/>
              <a:t>8/7/2015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08EB16-7497-4809-AFFF-8ADBA24AD07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8DAE839-CDB0-4F48-BC69-E1F58E7519E5}" type="datetimeFigureOut">
              <a:rPr lang="en-US" smtClean="0"/>
              <a:pPr/>
              <a:t>8/7/2015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08EB16-7497-4809-AFFF-8ADBA24AD07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8DAE839-CDB0-4F48-BC69-E1F58E7519E5}" type="datetimeFigureOut">
              <a:rPr lang="en-US" smtClean="0"/>
              <a:pPr/>
              <a:t>8/7/2015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808EB16-7497-4809-AFFF-8ADBA24AD07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DAE839-CDB0-4F48-BC69-E1F58E7519E5}" type="datetimeFigureOut">
              <a:rPr lang="en-US" smtClean="0"/>
              <a:pPr/>
              <a:t>8/7/2015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808EB16-7497-4809-AFFF-8ADBA24AD07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8DAE839-CDB0-4F48-BC69-E1F58E7519E5}" type="datetimeFigureOut">
              <a:rPr lang="en-US" smtClean="0"/>
              <a:pPr/>
              <a:t>8/7/2015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08EB16-7497-4809-AFFF-8ADBA24AD07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8DAE839-CDB0-4F48-BC69-E1F58E7519E5}" type="datetimeFigureOut">
              <a:rPr lang="en-US" smtClean="0"/>
              <a:pPr/>
              <a:t>8/7/2015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08EB16-7497-4809-AFFF-8ADBA24AD07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DAE839-CDB0-4F48-BC69-E1F58E7519E5}" type="datetimeFigureOut">
              <a:rPr lang="en-US" smtClean="0"/>
              <a:pPr/>
              <a:t>8/7/2015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08EB16-7497-4809-AFFF-8ADBA24AD07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DAE839-CDB0-4F48-BC69-E1F58E7519E5}" type="datetimeFigureOut">
              <a:rPr lang="en-US" smtClean="0"/>
              <a:pPr/>
              <a:t>8/7/2015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08EB16-7497-4809-AFFF-8ADBA24AD07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8DAE839-CDB0-4F48-BC69-E1F58E7519E5}" type="datetimeFigureOut">
              <a:rPr lang="en-US" smtClean="0"/>
              <a:pPr/>
              <a:t>8/7/2015</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808EB16-7497-4809-AFFF-8ADBA24AD07A}"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4.bp.blogspot.com/--EAxiWUuWWU/VAr83bKwhhI/AAAAAAAAJDo/FnbBhjCqUs0/s1600/TCS+1.png" TargetMode="Externa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295400"/>
            <a:ext cx="8229600" cy="3581400"/>
          </a:xfrm>
        </p:spPr>
        <p:txBody>
          <a:bodyPr>
            <a:normAutofit/>
          </a:bodyPr>
          <a:lstStyle/>
          <a:p>
            <a:r>
              <a:rPr lang="en-US" sz="6000" dirty="0" smtClean="0"/>
              <a:t>Aptitude for </a:t>
            </a:r>
            <a:r>
              <a:rPr lang="en-US" sz="6000" dirty="0" err="1" smtClean="0"/>
              <a:t>It,Ites</a:t>
            </a:r>
            <a:r>
              <a:rPr lang="en-US" sz="6000" dirty="0" smtClean="0"/>
              <a:t>(Placement)</a:t>
            </a:r>
            <a:br>
              <a:rPr lang="en-US" sz="6000" dirty="0" smtClean="0"/>
            </a:br>
            <a:r>
              <a:rPr lang="en-US" sz="6000" dirty="0" smtClean="0"/>
              <a:t>Part </a:t>
            </a:r>
            <a:r>
              <a:rPr lang="en-US" sz="6000" dirty="0" err="1" smtClean="0"/>
              <a:t>i</a:t>
            </a:r>
            <a:endParaRPr lang="en-US" sz="6000" dirty="0"/>
          </a:p>
        </p:txBody>
      </p:sp>
      <p:pic>
        <p:nvPicPr>
          <p:cNvPr id="4" name="Picture 3" descr="aptitude1.jpg"/>
          <p:cNvPicPr>
            <a:picLocks noChangeAspect="1"/>
          </p:cNvPicPr>
          <p:nvPr/>
        </p:nvPicPr>
        <p:blipFill>
          <a:blip r:embed="rId2"/>
          <a:stretch>
            <a:fillRect/>
          </a:stretch>
        </p:blipFill>
        <p:spPr>
          <a:xfrm>
            <a:off x="7239000" y="4267200"/>
            <a:ext cx="1409700" cy="20193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Covered</a:t>
            </a:r>
            <a:endParaRPr lang="en-US" dirty="0"/>
          </a:p>
        </p:txBody>
      </p:sp>
      <p:sp>
        <p:nvSpPr>
          <p:cNvPr id="3" name="Content Placeholder 2"/>
          <p:cNvSpPr>
            <a:spLocks noGrp="1"/>
          </p:cNvSpPr>
          <p:nvPr>
            <p:ph idx="1"/>
          </p:nvPr>
        </p:nvSpPr>
        <p:spPr>
          <a:xfrm>
            <a:off x="457200" y="2209800"/>
            <a:ext cx="8229600" cy="4114800"/>
          </a:xfrm>
        </p:spPr>
        <p:style>
          <a:lnRef idx="3">
            <a:schemeClr val="lt1"/>
          </a:lnRef>
          <a:fillRef idx="1">
            <a:schemeClr val="accent1"/>
          </a:fillRef>
          <a:effectRef idx="1">
            <a:schemeClr val="accent1"/>
          </a:effectRef>
          <a:fontRef idx="minor">
            <a:schemeClr val="lt1"/>
          </a:fontRef>
        </p:style>
        <p:txBody>
          <a:bodyPr>
            <a:normAutofit/>
          </a:bodyPr>
          <a:lstStyle/>
          <a:p>
            <a:r>
              <a:rPr lang="en-US" sz="4000" dirty="0" smtClean="0">
                <a:effectLst>
                  <a:outerShdw blurRad="38100" dist="38100" dir="2700000" algn="tl">
                    <a:srgbClr val="000000">
                      <a:alpha val="43137"/>
                    </a:srgbClr>
                  </a:outerShdw>
                </a:effectLst>
              </a:rPr>
              <a:t>Clearing aptitude with Flying  </a:t>
            </a:r>
          </a:p>
          <a:p>
            <a:pPr>
              <a:buNone/>
            </a:pPr>
            <a:r>
              <a:rPr lang="en-US" sz="4000" dirty="0" smtClean="0">
                <a:effectLst>
                  <a:outerShdw blurRad="38100" dist="38100" dir="2700000" algn="tl">
                    <a:srgbClr val="000000">
                      <a:alpha val="43137"/>
                    </a:srgbClr>
                  </a:outerShdw>
                </a:effectLst>
              </a:rPr>
              <a:t>    Colors</a:t>
            </a:r>
          </a:p>
          <a:p>
            <a:r>
              <a:rPr lang="en-US" sz="4000" dirty="0" smtClean="0">
                <a:effectLst>
                  <a:outerShdw blurRad="38100" dist="38100" dir="2700000" algn="tl">
                    <a:srgbClr val="000000">
                      <a:alpha val="43137"/>
                    </a:srgbClr>
                  </a:outerShdw>
                </a:effectLst>
              </a:rPr>
              <a:t>Handling Technical Interviews</a:t>
            </a:r>
          </a:p>
          <a:p>
            <a:r>
              <a:rPr lang="en-US" sz="4000" dirty="0" smtClean="0">
                <a:effectLst>
                  <a:outerShdw blurRad="38100" dist="38100" dir="2700000" algn="tl">
                    <a:srgbClr val="000000">
                      <a:alpha val="43137"/>
                    </a:srgbClr>
                  </a:outerShdw>
                </a:effectLst>
              </a:rPr>
              <a:t>Solved Aptitude Questions from Top companies(HCL, Infosys, </a:t>
            </a:r>
            <a:r>
              <a:rPr lang="en-US" sz="4000" dirty="0" err="1" smtClean="0">
                <a:effectLst>
                  <a:outerShdw blurRad="38100" dist="38100" dir="2700000" algn="tl">
                    <a:srgbClr val="000000">
                      <a:alpha val="43137"/>
                    </a:srgbClr>
                  </a:outerShdw>
                </a:effectLst>
              </a:rPr>
              <a:t>Capgemini</a:t>
            </a:r>
            <a:r>
              <a:rPr lang="en-US" sz="4000" dirty="0" smtClean="0">
                <a:effectLst>
                  <a:outerShdw blurRad="38100" dist="38100" dir="2700000" algn="tl">
                    <a:srgbClr val="000000">
                      <a:alpha val="43137"/>
                    </a:srgbClr>
                  </a:outerShdw>
                </a:effectLst>
              </a:rPr>
              <a:t>) .</a:t>
            </a:r>
            <a:endParaRPr lang="en-US" sz="4000" dirty="0">
              <a:effectLst>
                <a:outerShdw blurRad="38100" dist="38100" dir="2700000" algn="tl">
                  <a:srgbClr val="000000">
                    <a:alpha val="43137"/>
                  </a:srgbClr>
                </a:outerShdw>
              </a:effectLst>
            </a:endParaRPr>
          </a:p>
        </p:txBody>
      </p:sp>
      <p:pic>
        <p:nvPicPr>
          <p:cNvPr id="4" name="Picture 3" descr="tips.jpg"/>
          <p:cNvPicPr>
            <a:picLocks noChangeAspect="1"/>
          </p:cNvPicPr>
          <p:nvPr/>
        </p:nvPicPr>
        <p:blipFill>
          <a:blip r:embed="rId2"/>
          <a:stretch>
            <a:fillRect/>
          </a:stretch>
        </p:blipFill>
        <p:spPr>
          <a:xfrm>
            <a:off x="152400" y="152400"/>
            <a:ext cx="1219200" cy="14478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carton_for_aptitude.jpg"/>
          <p:cNvPicPr>
            <a:picLocks noGrp="1" noChangeAspect="1"/>
          </p:cNvPicPr>
          <p:nvPr>
            <p:ph idx="1"/>
          </p:nvPr>
        </p:nvPicPr>
        <p:blipFill>
          <a:blip r:embed="rId2"/>
          <a:stretch>
            <a:fillRect/>
          </a:stretch>
        </p:blipFill>
        <p:spPr>
          <a:xfrm>
            <a:off x="1219200" y="838200"/>
            <a:ext cx="6283097" cy="5147053"/>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fontScale="90000"/>
          </a:bodyPr>
          <a:lstStyle/>
          <a:p>
            <a:r>
              <a:rPr lang="en-US" dirty="0" smtClean="0"/>
              <a:t>Clearing your Aptitude Test with flying colors</a:t>
            </a:r>
            <a:br>
              <a:rPr lang="en-US" dirty="0" smtClean="0"/>
            </a:br>
            <a:endParaRPr lang="en-US" dirty="0"/>
          </a:p>
        </p:txBody>
      </p:sp>
      <p:sp>
        <p:nvSpPr>
          <p:cNvPr id="3" name="Content Placeholder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pPr>
              <a:buNone/>
            </a:pPr>
            <a:r>
              <a:rPr lang="en-US" dirty="0" smtClean="0"/>
              <a:t> </a:t>
            </a:r>
          </a:p>
          <a:p>
            <a:pPr lvl="0">
              <a:buBlip>
                <a:blip r:embed="rId2"/>
              </a:buBlip>
            </a:pPr>
            <a:r>
              <a:rPr lang="en-US" b="1" dirty="0" smtClean="0">
                <a:solidFill>
                  <a:schemeClr val="bg1"/>
                </a:solidFill>
                <a:effectLst>
                  <a:outerShdw blurRad="38100" dist="38100" dir="2700000" algn="tl">
                    <a:srgbClr val="000000">
                      <a:alpha val="43137"/>
                    </a:srgbClr>
                  </a:outerShdw>
                </a:effectLst>
              </a:rPr>
              <a:t>Practice Aptitude tests online</a:t>
            </a:r>
            <a:r>
              <a:rPr lang="en-US" dirty="0" smtClean="0">
                <a:solidFill>
                  <a:schemeClr val="accent1">
                    <a:lumMod val="40000"/>
                    <a:lumOff val="60000"/>
                  </a:schemeClr>
                </a:solidFill>
                <a:effectLst>
                  <a:outerShdw blurRad="38100" dist="38100" dir="2700000" algn="tl">
                    <a:srgbClr val="000000">
                      <a:alpha val="43137"/>
                    </a:srgbClr>
                  </a:outerShdw>
                </a:effectLst>
              </a:rPr>
              <a:t>.</a:t>
            </a:r>
            <a:r>
              <a:rPr lang="en-US" dirty="0" smtClean="0">
                <a:effectLst>
                  <a:outerShdw blurRad="38100" dist="38100" dir="2700000" algn="tl">
                    <a:srgbClr val="000000">
                      <a:alpha val="43137"/>
                    </a:srgbClr>
                  </a:outerShdw>
                </a:effectLst>
              </a:rPr>
              <a:t>  It’s more than likely you’ll sit your aptitude test on a computer so get used to practicing them online.</a:t>
            </a:r>
          </a:p>
          <a:p>
            <a:pPr lvl="0">
              <a:buBlip>
                <a:blip r:embed="rId2"/>
              </a:buBlip>
            </a:pPr>
            <a:endParaRPr lang="en-US" dirty="0" smtClean="0">
              <a:effectLst>
                <a:outerShdw blurRad="38100" dist="38100" dir="2700000" algn="tl">
                  <a:srgbClr val="000000">
                    <a:alpha val="43137"/>
                  </a:srgbClr>
                </a:outerShdw>
              </a:effectLst>
            </a:endParaRPr>
          </a:p>
          <a:p>
            <a:pPr lvl="0">
              <a:buBlip>
                <a:blip r:embed="rId2"/>
              </a:buBlip>
            </a:pPr>
            <a:r>
              <a:rPr lang="en-US" b="1" dirty="0" smtClean="0">
                <a:solidFill>
                  <a:schemeClr val="bg1"/>
                </a:solidFill>
                <a:effectLst>
                  <a:outerShdw blurRad="38100" dist="38100" dir="2700000" algn="tl">
                    <a:srgbClr val="000000">
                      <a:alpha val="43137"/>
                    </a:srgbClr>
                  </a:outerShdw>
                </a:effectLst>
              </a:rPr>
              <a:t>Get all the right tools</a:t>
            </a:r>
            <a:r>
              <a:rPr lang="en-US" dirty="0" smtClean="0">
                <a:solidFill>
                  <a:schemeClr val="bg1"/>
                </a:solidFill>
                <a:effectLst>
                  <a:outerShdw blurRad="38100" dist="38100" dir="2700000" algn="tl">
                    <a:srgbClr val="000000">
                      <a:alpha val="43137"/>
                    </a:srgbClr>
                  </a:outerShdw>
                </a:effectLst>
              </a:rPr>
              <a:t>. </a:t>
            </a:r>
            <a:r>
              <a:rPr lang="en-US" dirty="0" smtClean="0">
                <a:effectLst>
                  <a:outerShdw blurRad="38100" dist="38100" dir="2700000" algn="tl">
                    <a:srgbClr val="000000">
                      <a:alpha val="43137"/>
                    </a:srgbClr>
                  </a:outerShdw>
                </a:effectLst>
              </a:rPr>
              <a:t> Ensure you have a good calculator, lots of rough paper, a few pens and a watch.  Get used to practicing with all these essentials so you’re used to using them when it comes to your real assessment.</a:t>
            </a:r>
          </a:p>
          <a:p>
            <a:pPr lvl="0">
              <a:buBlip>
                <a:blip r:embed="rId2"/>
              </a:buBlip>
            </a:pPr>
            <a:endParaRPr lang="en-US" dirty="0" smtClean="0">
              <a:effectLst>
                <a:outerShdw blurRad="38100" dist="38100" dir="2700000" algn="tl">
                  <a:srgbClr val="000000">
                    <a:alpha val="43137"/>
                  </a:srgbClr>
                </a:outerShdw>
              </a:effectLst>
            </a:endParaRPr>
          </a:p>
          <a:p>
            <a:pPr lvl="0">
              <a:buBlip>
                <a:blip r:embed="rId2"/>
              </a:buBlip>
            </a:pPr>
            <a:r>
              <a:rPr lang="en-US" b="1" dirty="0" smtClean="0">
                <a:solidFill>
                  <a:schemeClr val="bg1"/>
                </a:solidFill>
                <a:effectLst>
                  <a:outerShdw blurRad="38100" dist="38100" dir="2700000" algn="tl">
                    <a:srgbClr val="000000">
                      <a:alpha val="43137"/>
                    </a:srgbClr>
                  </a:outerShdw>
                </a:effectLst>
              </a:rPr>
              <a:t>Practice as many aptitude tests</a:t>
            </a:r>
            <a:r>
              <a:rPr lang="en-US" b="1" dirty="0" smtClean="0">
                <a:solidFill>
                  <a:schemeClr val="accent1">
                    <a:lumMod val="40000"/>
                    <a:lumOff val="60000"/>
                  </a:schemeClr>
                </a:solidFill>
                <a:effectLst>
                  <a:outerShdw blurRad="38100" dist="38100" dir="2700000" algn="tl">
                    <a:srgbClr val="000000">
                      <a:alpha val="43137"/>
                    </a:srgbClr>
                  </a:outerShdw>
                </a:effectLst>
              </a:rPr>
              <a:t> </a:t>
            </a:r>
            <a:r>
              <a:rPr lang="en-US" dirty="0" smtClean="0">
                <a:effectLst>
                  <a:outerShdw blurRad="38100" dist="38100" dir="2700000" algn="tl">
                    <a:srgbClr val="000000">
                      <a:alpha val="43137"/>
                    </a:srgbClr>
                  </a:outerShdw>
                </a:effectLst>
              </a:rPr>
              <a:t>as you can before sitting your assessment.  The more questions you practice the more confident you will be and the more types of questions you will have seen.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471160"/>
          </a:xfrm>
        </p:spPr>
        <p:style>
          <a:lnRef idx="1">
            <a:schemeClr val="accent2"/>
          </a:lnRef>
          <a:fillRef idx="2">
            <a:schemeClr val="accent2"/>
          </a:fillRef>
          <a:effectRef idx="1">
            <a:schemeClr val="accent2"/>
          </a:effectRef>
          <a:fontRef idx="minor">
            <a:schemeClr val="dk1"/>
          </a:fontRef>
        </p:style>
        <p:txBody>
          <a:bodyPr>
            <a:normAutofit lnSpcReduction="10000"/>
          </a:bodyPr>
          <a:lstStyle/>
          <a:p>
            <a:pPr lvl="0">
              <a:buBlip>
                <a:blip r:embed="rId2"/>
              </a:buBlip>
            </a:pPr>
            <a:r>
              <a:rPr lang="en-US" sz="2200" b="1" dirty="0" smtClean="0">
                <a:effectLst>
                  <a:outerShdw blurRad="38100" dist="38100" dir="2700000" algn="tl">
                    <a:srgbClr val="000000">
                      <a:alpha val="43137"/>
                    </a:srgbClr>
                  </a:outerShdw>
                </a:effectLst>
              </a:rPr>
              <a:t>Ask the assessor for </a:t>
            </a:r>
            <a:r>
              <a:rPr lang="en-US" sz="2200" b="1" dirty="0" smtClean="0">
                <a:solidFill>
                  <a:schemeClr val="bg1"/>
                </a:solidFill>
                <a:effectLst>
                  <a:outerShdw blurRad="38100" dist="38100" dir="2700000" algn="tl">
                    <a:srgbClr val="000000">
                      <a:alpha val="43137"/>
                    </a:srgbClr>
                  </a:outerShdw>
                </a:effectLst>
              </a:rPr>
              <a:t>information on the type of test </a:t>
            </a:r>
            <a:r>
              <a:rPr lang="en-US" sz="2200" b="1" dirty="0" smtClean="0">
                <a:effectLst>
                  <a:outerShdw blurRad="38100" dist="38100" dir="2700000" algn="tl">
                    <a:srgbClr val="000000">
                      <a:alpha val="43137"/>
                    </a:srgbClr>
                  </a:outerShdw>
                </a:effectLst>
              </a:rPr>
              <a:t>you’ll be sitting</a:t>
            </a:r>
            <a:r>
              <a:rPr lang="en-US" sz="2200" dirty="0" smtClean="0">
                <a:effectLst>
                  <a:outerShdw blurRad="38100" dist="38100" dir="2700000" algn="tl">
                    <a:srgbClr val="000000">
                      <a:alpha val="43137"/>
                    </a:srgbClr>
                  </a:outerShdw>
                </a:effectLst>
              </a:rPr>
              <a:t>.  You have the right to ask what sort of aptitude test you’ll be expected to sit, how long it will be and where you’ll have to sit it . </a:t>
            </a:r>
          </a:p>
          <a:p>
            <a:pPr lvl="0">
              <a:buBlip>
                <a:blip r:embed="rId2"/>
              </a:buBlip>
            </a:pPr>
            <a:endParaRPr lang="en-US" sz="2200" dirty="0" smtClean="0">
              <a:effectLst>
                <a:outerShdw blurRad="38100" dist="38100" dir="2700000" algn="tl">
                  <a:srgbClr val="000000">
                    <a:alpha val="43137"/>
                  </a:srgbClr>
                </a:outerShdw>
              </a:effectLst>
            </a:endParaRPr>
          </a:p>
          <a:p>
            <a:pPr lvl="0">
              <a:buBlip>
                <a:blip r:embed="rId2"/>
              </a:buBlip>
            </a:pPr>
            <a:r>
              <a:rPr lang="en-US" sz="2200" b="1" dirty="0" smtClean="0">
                <a:effectLst>
                  <a:outerShdw blurRad="38100" dist="38100" dir="2700000" algn="tl">
                    <a:srgbClr val="000000">
                      <a:alpha val="43137"/>
                    </a:srgbClr>
                  </a:outerShdw>
                </a:effectLst>
              </a:rPr>
              <a:t>Make sure you’re in a </a:t>
            </a:r>
            <a:r>
              <a:rPr lang="en-US" sz="2200" b="1" dirty="0" smtClean="0">
                <a:solidFill>
                  <a:schemeClr val="bg1"/>
                </a:solidFill>
                <a:effectLst>
                  <a:outerShdw blurRad="38100" dist="38100" dir="2700000" algn="tl">
                    <a:srgbClr val="000000">
                      <a:alpha val="43137"/>
                    </a:srgbClr>
                  </a:outerShdw>
                </a:effectLst>
              </a:rPr>
              <a:t>comfortable environment </a:t>
            </a:r>
            <a:r>
              <a:rPr lang="en-US" sz="2200" b="1" dirty="0" smtClean="0">
                <a:effectLst>
                  <a:outerShdw blurRad="38100" dist="38100" dir="2700000" algn="tl">
                    <a:srgbClr val="000000">
                      <a:alpha val="43137"/>
                    </a:srgbClr>
                  </a:outerShdw>
                </a:effectLst>
              </a:rPr>
              <a:t>when you practice</a:t>
            </a:r>
            <a:r>
              <a:rPr lang="en-US" sz="2200" dirty="0" smtClean="0">
                <a:effectLst>
                  <a:outerShdw blurRad="38100" dist="38100" dir="2700000" algn="tl">
                    <a:srgbClr val="000000">
                      <a:alpha val="43137"/>
                    </a:srgbClr>
                  </a:outerShdw>
                </a:effectLst>
              </a:rPr>
              <a:t> your aptitude tests.  Don’t sit them just before going out or when you’re going to be disturbed.  It’s important to give them your full attention both when practicing and when taking your real assessment.</a:t>
            </a:r>
          </a:p>
          <a:p>
            <a:pPr lvl="0">
              <a:buBlip>
                <a:blip r:embed="rId2"/>
              </a:buBlip>
            </a:pPr>
            <a:endParaRPr lang="en-US" sz="2200" dirty="0" smtClean="0">
              <a:effectLst>
                <a:outerShdw blurRad="38100" dist="38100" dir="2700000" algn="tl">
                  <a:srgbClr val="000000">
                    <a:alpha val="43137"/>
                  </a:srgbClr>
                </a:outerShdw>
              </a:effectLst>
            </a:endParaRPr>
          </a:p>
          <a:p>
            <a:pPr lvl="0">
              <a:buBlip>
                <a:blip r:embed="rId2"/>
              </a:buBlip>
            </a:pPr>
            <a:r>
              <a:rPr lang="en-US" sz="2200" b="1" dirty="0" smtClean="0">
                <a:solidFill>
                  <a:schemeClr val="bg1"/>
                </a:solidFill>
                <a:effectLst>
                  <a:outerShdw blurRad="38100" dist="38100" dir="2700000" algn="tl">
                    <a:srgbClr val="000000">
                      <a:alpha val="43137"/>
                    </a:srgbClr>
                  </a:outerShdw>
                </a:effectLst>
              </a:rPr>
              <a:t>Take the practice test </a:t>
            </a:r>
            <a:r>
              <a:rPr lang="en-US" sz="2200" b="1" dirty="0" smtClean="0">
                <a:effectLst>
                  <a:outerShdw blurRad="38100" dist="38100" dir="2700000" algn="tl">
                    <a:srgbClr val="000000">
                      <a:alpha val="43137"/>
                    </a:srgbClr>
                  </a:outerShdw>
                </a:effectLst>
              </a:rPr>
              <a:t>offered by the assessor</a:t>
            </a:r>
            <a:r>
              <a:rPr lang="en-US" sz="2200" dirty="0" smtClean="0">
                <a:effectLst>
                  <a:outerShdw blurRad="38100" dist="38100" dir="2700000" algn="tl">
                    <a:srgbClr val="000000">
                      <a:alpha val="43137"/>
                    </a:srgbClr>
                  </a:outerShdw>
                </a:effectLst>
              </a:rPr>
              <a:t> if possible.  Before sitting aptitude tests you’ll often be given practice questions to have a go at.  They’re normally called worked example, have a go at those to get a </a:t>
            </a:r>
            <a:r>
              <a:rPr lang="en-US" sz="2200" dirty="0" err="1" smtClean="0">
                <a:effectLst>
                  <a:outerShdw blurRad="38100" dist="38100" dir="2700000" algn="tl">
                    <a:srgbClr val="000000">
                      <a:alpha val="43137"/>
                    </a:srgbClr>
                  </a:outerShdw>
                </a:effectLst>
              </a:rPr>
              <a:t>flavour</a:t>
            </a:r>
            <a:r>
              <a:rPr lang="en-US" sz="2200" dirty="0" smtClean="0">
                <a:effectLst>
                  <a:outerShdw blurRad="38100" dist="38100" dir="2700000" algn="tl">
                    <a:srgbClr val="000000">
                      <a:alpha val="43137"/>
                    </a:srgbClr>
                  </a:outerShdw>
                </a:effectLst>
              </a:rPr>
              <a:t> for the type of questions you’ll be given.</a:t>
            </a:r>
          </a:p>
          <a:p>
            <a:endParaRPr lang="en-US" sz="20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471160"/>
          </a:xfrm>
        </p:spPr>
        <p:style>
          <a:lnRef idx="1">
            <a:schemeClr val="accent2"/>
          </a:lnRef>
          <a:fillRef idx="2">
            <a:schemeClr val="accent2"/>
          </a:fillRef>
          <a:effectRef idx="1">
            <a:schemeClr val="accent2"/>
          </a:effectRef>
          <a:fontRef idx="minor">
            <a:schemeClr val="dk1"/>
          </a:fontRef>
        </p:style>
        <p:txBody>
          <a:bodyPr>
            <a:normAutofit/>
          </a:bodyPr>
          <a:lstStyle/>
          <a:p>
            <a:pPr lvl="0"/>
            <a:endParaRPr lang="en-US" sz="2200" dirty="0" smtClean="0"/>
          </a:p>
          <a:p>
            <a:pPr lvl="0">
              <a:buBlip>
                <a:blip r:embed="rId2"/>
              </a:buBlip>
            </a:pPr>
            <a:r>
              <a:rPr lang="en-US" sz="2200" b="1" dirty="0" smtClean="0">
                <a:solidFill>
                  <a:schemeClr val="bg1"/>
                </a:solidFill>
              </a:rPr>
              <a:t>Read any guidance  </a:t>
            </a:r>
            <a:r>
              <a:rPr lang="en-US" sz="2200" dirty="0" smtClean="0"/>
              <a:t>provided before sitting your assessment.  Make sure you make a note of how much time you have and roughly how long you should be spending on each question.</a:t>
            </a:r>
          </a:p>
          <a:p>
            <a:pPr lvl="0">
              <a:buBlip>
                <a:blip r:embed="rId2"/>
              </a:buBlip>
            </a:pPr>
            <a:endParaRPr lang="en-US" sz="2200" dirty="0" smtClean="0"/>
          </a:p>
          <a:p>
            <a:pPr lvl="0">
              <a:buBlip>
                <a:blip r:embed="rId2"/>
              </a:buBlip>
            </a:pPr>
            <a:r>
              <a:rPr lang="en-US" sz="2200" b="1" dirty="0" smtClean="0">
                <a:solidFill>
                  <a:schemeClr val="bg1"/>
                </a:solidFill>
              </a:rPr>
              <a:t>Don’t get bogged down </a:t>
            </a:r>
            <a:r>
              <a:rPr lang="en-US" sz="2200" dirty="0" smtClean="0">
                <a:solidFill>
                  <a:schemeClr val="bg1"/>
                </a:solidFill>
              </a:rPr>
              <a:t>on a question.  </a:t>
            </a:r>
            <a:r>
              <a:rPr lang="en-US" sz="2200" dirty="0" smtClean="0"/>
              <a:t>If you get stuck, don’t let the clock run down, move on, you might find the next question easier and you’ll pick up more marks by moving on.</a:t>
            </a:r>
          </a:p>
          <a:p>
            <a:pPr lvl="0">
              <a:buBlip>
                <a:blip r:embed="rId2"/>
              </a:buBlip>
            </a:pPr>
            <a:endParaRPr lang="en-US" sz="2200" dirty="0" smtClean="0"/>
          </a:p>
          <a:p>
            <a:pPr>
              <a:buBlip>
                <a:blip r:embed="rId2"/>
              </a:buBlip>
            </a:pPr>
            <a:r>
              <a:rPr lang="en-US" sz="2200" b="1" dirty="0" smtClean="0">
                <a:solidFill>
                  <a:schemeClr val="bg1"/>
                </a:solidFill>
              </a:rPr>
              <a:t>Move on</a:t>
            </a:r>
            <a:r>
              <a:rPr lang="en-US" sz="2200" dirty="0" smtClean="0">
                <a:solidFill>
                  <a:schemeClr val="bg1"/>
                </a:solidFill>
              </a:rPr>
              <a:t>. </a:t>
            </a:r>
            <a:r>
              <a:rPr lang="en-US" sz="2200" dirty="0" smtClean="0"/>
              <a:t>If you think a question is going to take a really long time, flag it and if possible come back to it.   Some questions can be really time consuming and you may be better off coming back to it.</a:t>
            </a:r>
          </a:p>
          <a:p>
            <a:pPr lvl="0"/>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75960"/>
          </a:xfrm>
        </p:spPr>
        <p:style>
          <a:lnRef idx="1">
            <a:schemeClr val="accent2"/>
          </a:lnRef>
          <a:fillRef idx="2">
            <a:schemeClr val="accent2"/>
          </a:fillRef>
          <a:effectRef idx="1">
            <a:schemeClr val="accent2"/>
          </a:effectRef>
          <a:fontRef idx="minor">
            <a:schemeClr val="dk1"/>
          </a:fontRef>
        </p:style>
        <p:txBody>
          <a:bodyPr>
            <a:normAutofit/>
          </a:bodyPr>
          <a:lstStyle/>
          <a:p>
            <a:pPr lvl="0">
              <a:buBlip>
                <a:blip r:embed="rId2"/>
              </a:buBlip>
            </a:pPr>
            <a:r>
              <a:rPr lang="en-US" sz="2000" b="1" dirty="0" smtClean="0">
                <a:solidFill>
                  <a:schemeClr val="bg1"/>
                </a:solidFill>
                <a:effectLst>
                  <a:outerShdw blurRad="38100" dist="38100" dir="2700000" algn="tl">
                    <a:srgbClr val="000000">
                      <a:alpha val="43137"/>
                    </a:srgbClr>
                  </a:outerShdw>
                </a:effectLst>
              </a:rPr>
              <a:t>Don’t guess wildly.</a:t>
            </a:r>
            <a:r>
              <a:rPr lang="en-US" sz="2000" dirty="0" smtClean="0">
                <a:effectLst>
                  <a:outerShdw blurRad="38100" dist="38100" dir="2700000" algn="tl">
                    <a:srgbClr val="000000">
                      <a:alpha val="43137"/>
                    </a:srgbClr>
                  </a:outerShdw>
                </a:effectLst>
              </a:rPr>
              <a:t>  Your aptitude test score will be made up of a combination of speed and accuracy.  It’s important not to haphazardly guess to try and finish all the questions.  Work carefully and as quickly as you can.  The more questions you practice the quicker you will get.</a:t>
            </a:r>
          </a:p>
          <a:p>
            <a:pPr lvl="0"/>
            <a:endParaRPr lang="en-US" sz="2000" dirty="0" smtClean="0">
              <a:effectLst>
                <a:outerShdw blurRad="38100" dist="38100" dir="2700000" algn="tl">
                  <a:srgbClr val="000000">
                    <a:alpha val="43137"/>
                  </a:srgbClr>
                </a:outerShdw>
              </a:effectLst>
            </a:endParaRPr>
          </a:p>
          <a:p>
            <a:pPr>
              <a:buBlip>
                <a:blip r:embed="rId3"/>
              </a:buBlip>
            </a:pPr>
            <a:r>
              <a:rPr lang="en-US" sz="2000" b="1" dirty="0" smtClean="0">
                <a:solidFill>
                  <a:schemeClr val="bg1"/>
                </a:solidFill>
                <a:effectLst>
                  <a:outerShdw blurRad="38100" dist="38100" dir="2700000" algn="tl">
                    <a:srgbClr val="000000">
                      <a:alpha val="43137"/>
                    </a:srgbClr>
                  </a:outerShdw>
                </a:effectLst>
              </a:rPr>
              <a:t>Read Questions Carefully. </a:t>
            </a:r>
            <a:r>
              <a:rPr lang="en-US" sz="2000" b="1" dirty="0" smtClean="0">
                <a:effectLst>
                  <a:outerShdw blurRad="38100" dist="38100" dir="2700000" algn="tl">
                    <a:srgbClr val="000000">
                      <a:alpha val="43137"/>
                    </a:srgbClr>
                  </a:outerShdw>
                </a:effectLst>
              </a:rPr>
              <a:t>Spend a few seconds </a:t>
            </a:r>
            <a:r>
              <a:rPr lang="en-US" sz="2000" b="1" dirty="0" err="1" smtClean="0">
                <a:effectLst>
                  <a:outerShdw blurRad="38100" dist="38100" dir="2700000" algn="tl">
                    <a:srgbClr val="000000">
                      <a:alpha val="43137"/>
                    </a:srgbClr>
                  </a:outerShdw>
                </a:effectLst>
              </a:rPr>
              <a:t>familiarising</a:t>
            </a:r>
            <a:r>
              <a:rPr lang="en-US" sz="2000" b="1" dirty="0" smtClean="0">
                <a:effectLst>
                  <a:outerShdw blurRad="38100" dist="38100" dir="2700000" algn="tl">
                    <a:srgbClr val="000000">
                      <a:alpha val="43137"/>
                    </a:srgbClr>
                  </a:outerShdw>
                </a:effectLst>
              </a:rPr>
              <a:t> yourself with the graph/table/pie chart</a:t>
            </a:r>
            <a:r>
              <a:rPr lang="en-US" sz="2000" dirty="0" smtClean="0">
                <a:effectLst>
                  <a:outerShdw blurRad="38100" dist="38100" dir="2700000" algn="tl">
                    <a:srgbClr val="000000">
                      <a:alpha val="43137"/>
                    </a:srgbClr>
                  </a:outerShdw>
                </a:effectLst>
              </a:rPr>
              <a:t> you’re presented with before launching into the question.  Make a mental note of what the </a:t>
            </a:r>
            <a:r>
              <a:rPr lang="en-US" sz="2000" dirty="0" err="1" smtClean="0">
                <a:effectLst>
                  <a:outerShdw blurRad="38100" dist="38100" dir="2700000" algn="tl">
                    <a:srgbClr val="000000">
                      <a:alpha val="43137"/>
                    </a:srgbClr>
                  </a:outerShdw>
                </a:effectLst>
              </a:rPr>
              <a:t>labelling</a:t>
            </a:r>
            <a:r>
              <a:rPr lang="en-US" sz="2000" dirty="0" smtClean="0">
                <a:effectLst>
                  <a:outerShdw blurRad="38100" dist="38100" dir="2700000" algn="tl">
                    <a:srgbClr val="000000">
                      <a:alpha val="43137"/>
                    </a:srgbClr>
                  </a:outerShdw>
                </a:effectLst>
              </a:rPr>
              <a:t> on the axis and the title so you have an idea of what information you have been provided with.</a:t>
            </a:r>
          </a:p>
          <a:p>
            <a:pPr>
              <a:buBlip>
                <a:blip r:embed="rId3"/>
              </a:buBlip>
            </a:pPr>
            <a:endParaRPr lang="en-US" sz="2000" dirty="0" smtClean="0">
              <a:effectLst>
                <a:outerShdw blurRad="38100" dist="38100" dir="2700000" algn="tl">
                  <a:srgbClr val="000000">
                    <a:alpha val="43137"/>
                  </a:srgbClr>
                </a:outerShdw>
              </a:effectLst>
            </a:endParaRPr>
          </a:p>
          <a:p>
            <a:pPr lvl="0">
              <a:buBlip>
                <a:blip r:embed="rId3"/>
              </a:buBlip>
            </a:pPr>
            <a:r>
              <a:rPr lang="en-US" sz="2000" b="1" dirty="0" smtClean="0">
                <a:solidFill>
                  <a:schemeClr val="bg1"/>
                </a:solidFill>
                <a:effectLst>
                  <a:outerShdw blurRad="38100" dist="38100" dir="2700000" algn="tl">
                    <a:srgbClr val="000000">
                      <a:alpha val="43137"/>
                    </a:srgbClr>
                  </a:outerShdw>
                </a:effectLst>
              </a:rPr>
              <a:t>Get used to working on paper.</a:t>
            </a:r>
            <a:r>
              <a:rPr lang="en-US" sz="2000" dirty="0" smtClean="0">
                <a:solidFill>
                  <a:schemeClr val="bg1"/>
                </a:solidFill>
                <a:effectLst>
                  <a:outerShdw blurRad="38100" dist="38100" dir="2700000" algn="tl">
                    <a:srgbClr val="000000">
                      <a:alpha val="43137"/>
                    </a:srgbClr>
                  </a:outerShdw>
                </a:effectLst>
              </a:rPr>
              <a:t>  </a:t>
            </a:r>
            <a:r>
              <a:rPr lang="en-US" sz="2000" dirty="0" smtClean="0">
                <a:effectLst>
                  <a:outerShdw blurRad="38100" dist="38100" dir="2700000" algn="tl">
                    <a:srgbClr val="000000">
                      <a:alpha val="43137"/>
                    </a:srgbClr>
                  </a:outerShdw>
                </a:effectLst>
              </a:rPr>
              <a:t>The quickest way to do your calculations is on a piece of paper.  We recommend using a big A4 sheet as you’ll have enough room to do your workings.  Leave yourself plenty of space so you’re not cramming your workings into the corner</a:t>
            </a:r>
            <a:r>
              <a:rPr lang="en-US" sz="2000" dirty="0" smtClean="0"/>
              <a:t>.</a:t>
            </a:r>
          </a:p>
          <a:p>
            <a:endParaRPr lang="en-US" sz="2000" dirty="0" smtClean="0"/>
          </a:p>
          <a:p>
            <a:pPr lvl="0"/>
            <a:endParaRPr lang="en-US" sz="2000" dirty="0" smtClean="0"/>
          </a:p>
          <a:p>
            <a:pPr lvl="0"/>
            <a:endParaRPr lang="en-US" sz="2000" dirty="0" smtClean="0"/>
          </a:p>
          <a:p>
            <a:endParaRPr lang="en-US" sz="2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547360"/>
          </a:xfrm>
        </p:spPr>
        <p:style>
          <a:lnRef idx="1">
            <a:schemeClr val="accent2"/>
          </a:lnRef>
          <a:fillRef idx="2">
            <a:schemeClr val="accent2"/>
          </a:fillRef>
          <a:effectRef idx="1">
            <a:schemeClr val="accent2"/>
          </a:effectRef>
          <a:fontRef idx="minor">
            <a:schemeClr val="dk1"/>
          </a:fontRef>
        </p:style>
        <p:txBody>
          <a:bodyPr>
            <a:normAutofit/>
          </a:bodyPr>
          <a:lstStyle/>
          <a:p>
            <a:pPr lvl="0">
              <a:buBlip>
                <a:blip r:embed="rId2"/>
              </a:buBlip>
            </a:pPr>
            <a:r>
              <a:rPr lang="en-US" sz="2200" b="1" dirty="0" smtClean="0">
                <a:solidFill>
                  <a:schemeClr val="bg1"/>
                </a:solidFill>
              </a:rPr>
              <a:t>Request feedback </a:t>
            </a:r>
            <a:r>
              <a:rPr lang="en-US" sz="2200" b="1" dirty="0" smtClean="0"/>
              <a:t>on your performance from your assessor</a:t>
            </a:r>
            <a:r>
              <a:rPr lang="en-US" sz="2200" dirty="0" smtClean="0"/>
              <a:t>.  Find out how many questions you got right and where you could improve.</a:t>
            </a:r>
          </a:p>
          <a:p>
            <a:pPr lvl="0">
              <a:buBlip>
                <a:blip r:embed="rId2"/>
              </a:buBlip>
            </a:pPr>
            <a:endParaRPr lang="en-US" sz="2200" dirty="0" smtClean="0"/>
          </a:p>
          <a:p>
            <a:pPr lvl="0">
              <a:buBlip>
                <a:blip r:embed="rId2"/>
              </a:buBlip>
            </a:pPr>
            <a:r>
              <a:rPr lang="en-US" sz="2200" b="1" dirty="0" smtClean="0">
                <a:solidFill>
                  <a:schemeClr val="bg1"/>
                </a:solidFill>
              </a:rPr>
              <a:t>Use a good calculator</a:t>
            </a:r>
            <a:r>
              <a:rPr lang="en-US" sz="2200" dirty="0" smtClean="0">
                <a:solidFill>
                  <a:schemeClr val="bg1"/>
                </a:solidFill>
              </a:rPr>
              <a:t>.  </a:t>
            </a:r>
            <a:r>
              <a:rPr lang="en-US" sz="2200" dirty="0" smtClean="0"/>
              <a:t>Make sure calculator /cell phones can be used. Don’t use your phone or a very small calculator.  Make sure you are familiar with the calculator you’re using and comfortable with where all the buttons are.  The quicker you are with your calculator the higher you will score.</a:t>
            </a:r>
          </a:p>
          <a:p>
            <a:pPr>
              <a:buNone/>
            </a:pPr>
            <a:r>
              <a:rPr lang="en-US" dirty="0" smtClean="0"/>
              <a:t>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036638"/>
          </a:xfrm>
        </p:spPr>
        <p:txBody>
          <a:bodyPr>
            <a:normAutofit fontScale="90000"/>
          </a:bodyPr>
          <a:lstStyle/>
          <a:p>
            <a:r>
              <a:rPr lang="en-US" dirty="0" smtClean="0"/>
              <a:t>Getting Ready for Technical Interviews</a:t>
            </a:r>
            <a:br>
              <a:rPr lang="en-US" dirty="0" smtClean="0"/>
            </a:br>
            <a:endParaRPr lang="en-US" dirty="0"/>
          </a:p>
        </p:txBody>
      </p:sp>
      <p:sp>
        <p:nvSpPr>
          <p:cNvPr id="3" name="Content Placeholder 2"/>
          <p:cNvSpPr>
            <a:spLocks noGrp="1"/>
          </p:cNvSpPr>
          <p:nvPr>
            <p:ph idx="1"/>
          </p:nvPr>
        </p:nvSpPr>
        <p:spPr>
          <a:xfrm>
            <a:off x="457200" y="1447800"/>
            <a:ext cx="8229600" cy="4861560"/>
          </a:xfrm>
        </p:spPr>
        <p:style>
          <a:lnRef idx="1">
            <a:schemeClr val="accent2"/>
          </a:lnRef>
          <a:fillRef idx="2">
            <a:schemeClr val="accent2"/>
          </a:fillRef>
          <a:effectRef idx="1">
            <a:schemeClr val="accent2"/>
          </a:effectRef>
          <a:fontRef idx="minor">
            <a:schemeClr val="dk1"/>
          </a:fontRef>
        </p:style>
        <p:txBody>
          <a:bodyPr>
            <a:noAutofit/>
          </a:bodyPr>
          <a:lstStyle/>
          <a:p>
            <a:pPr lvl="0">
              <a:buBlip>
                <a:blip r:embed="rId2"/>
              </a:buBlip>
            </a:pPr>
            <a:r>
              <a:rPr lang="en-US" sz="2000" dirty="0" smtClean="0"/>
              <a:t>    Check the profile of the company you are applying for.  It helps if  you already know about the company, their area of business so you can prepare for the Interview accordingly. </a:t>
            </a:r>
          </a:p>
          <a:p>
            <a:pPr lvl="0">
              <a:buBlip>
                <a:blip r:embed="rId2"/>
              </a:buBlip>
            </a:pPr>
            <a:endParaRPr lang="en-US" sz="2000" dirty="0" smtClean="0"/>
          </a:p>
          <a:p>
            <a:pPr lvl="0">
              <a:buBlip>
                <a:blip r:embed="rId2"/>
              </a:buBlip>
            </a:pPr>
            <a:r>
              <a:rPr lang="en-US" sz="2000" dirty="0" smtClean="0"/>
              <a:t>    While applying for jobs check which skill and what level is expected. </a:t>
            </a:r>
            <a:r>
              <a:rPr lang="en-US" sz="2000" dirty="0" err="1" smtClean="0"/>
              <a:t>Eg</a:t>
            </a:r>
            <a:r>
              <a:rPr lang="en-US" sz="2000" dirty="0" smtClean="0"/>
              <a:t>. For an Embedded System Engineer  with less than one year experience, you may be asked more questions on the Systems c, c++, </a:t>
            </a:r>
            <a:r>
              <a:rPr lang="en-US" sz="2000" dirty="0" err="1" smtClean="0"/>
              <a:t>linux</a:t>
            </a:r>
            <a:r>
              <a:rPr lang="en-US" sz="2000" dirty="0" smtClean="0"/>
              <a:t> , OS fundamentals.  For  application  oriented jobs you may be asked more questions on the Packages /projects that you have worked with.</a:t>
            </a:r>
          </a:p>
          <a:p>
            <a:pPr lvl="0">
              <a:buNone/>
            </a:pPr>
            <a:endParaRPr lang="en-US" sz="2000" dirty="0" smtClean="0"/>
          </a:p>
          <a:p>
            <a:pPr lvl="0">
              <a:buBlip>
                <a:blip r:embed="rId2"/>
              </a:buBlip>
            </a:pPr>
            <a:r>
              <a:rPr lang="en-US" sz="2000" dirty="0" smtClean="0"/>
              <a:t>    In a technical interview it is likely that the questions you face  may be on topics  that you may be asked to choose.  Majority of the companies question the candidate on the areas most comfortable to them. </a:t>
            </a:r>
            <a:endParaRPr lang="en-US" sz="2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257800"/>
          </a:xfrm>
        </p:spPr>
        <p:style>
          <a:lnRef idx="1">
            <a:schemeClr val="accent2"/>
          </a:lnRef>
          <a:fillRef idx="2">
            <a:schemeClr val="accent2"/>
          </a:fillRef>
          <a:effectRef idx="1">
            <a:schemeClr val="accent2"/>
          </a:effectRef>
          <a:fontRef idx="minor">
            <a:schemeClr val="dk1"/>
          </a:fontRef>
        </p:style>
        <p:txBody>
          <a:bodyPr>
            <a:normAutofit/>
          </a:bodyPr>
          <a:lstStyle/>
          <a:p>
            <a:pPr lvl="0">
              <a:buBlip>
                <a:blip r:embed="rId2"/>
              </a:buBlip>
            </a:pPr>
            <a:r>
              <a:rPr lang="en-US" sz="2000" dirty="0" smtClean="0"/>
              <a:t>    Be ready to write code samples and write them neatly and slowly. There is no need to rush with the answers.</a:t>
            </a:r>
          </a:p>
          <a:p>
            <a:pPr lvl="0">
              <a:buBlip>
                <a:blip r:embed="rId2"/>
              </a:buBlip>
            </a:pPr>
            <a:endParaRPr lang="en-US" sz="2000" dirty="0" smtClean="0"/>
          </a:p>
          <a:p>
            <a:pPr lvl="0">
              <a:buBlip>
                <a:blip r:embed="rId2"/>
              </a:buBlip>
            </a:pPr>
            <a:r>
              <a:rPr lang="en-US" sz="2000" dirty="0" smtClean="0"/>
              <a:t>    Do not give wrong answers for questions you do not know.  Remember everyone cannot know everything.  </a:t>
            </a:r>
          </a:p>
          <a:p>
            <a:pPr lvl="0">
              <a:buBlip>
                <a:blip r:embed="rId2"/>
              </a:buBlip>
            </a:pPr>
            <a:endParaRPr lang="en-US" sz="2000" dirty="0" smtClean="0"/>
          </a:p>
          <a:p>
            <a:pPr lvl="0">
              <a:buBlip>
                <a:blip r:embed="rId2"/>
              </a:buBlip>
            </a:pPr>
            <a:r>
              <a:rPr lang="en-US" sz="2000" dirty="0" smtClean="0"/>
              <a:t>    Remain calm so that you can focus on complicated technical questions. </a:t>
            </a:r>
          </a:p>
          <a:p>
            <a:pPr lvl="0">
              <a:buBlip>
                <a:blip r:embed="rId2"/>
              </a:buBlip>
            </a:pPr>
            <a:endParaRPr lang="en-US" sz="2000" dirty="0" smtClean="0"/>
          </a:p>
          <a:p>
            <a:pPr lvl="0">
              <a:buBlip>
                <a:blip r:embed="rId2"/>
              </a:buBlip>
            </a:pPr>
            <a:r>
              <a:rPr lang="en-US" sz="2000" dirty="0" smtClean="0"/>
              <a:t>     Be clear in communicating the type of project work that you have done. For a fresher who does not have the work experience, questions may sometimes be asked on the project work and the package /language used for it.  Refresh yourself on the project details before appearing for interview. </a:t>
            </a:r>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Aptitude Areas</a:t>
            </a:r>
            <a:endParaRPr lang="en-US" dirty="0"/>
          </a:p>
        </p:txBody>
      </p:sp>
      <p:sp>
        <p:nvSpPr>
          <p:cNvPr id="3" name="Content Placeholder 2"/>
          <p:cNvSpPr>
            <a:spLocks noGrp="1"/>
          </p:cNvSpPr>
          <p:nvPr>
            <p:ph sz="quarter" idx="2"/>
          </p:nvPr>
        </p:nvSpPr>
        <p:spPr>
          <a:xfrm>
            <a:off x="457200" y="1447800"/>
            <a:ext cx="4040188" cy="4678363"/>
          </a:xfrm>
        </p:spPr>
        <p:style>
          <a:lnRef idx="1">
            <a:schemeClr val="accent2"/>
          </a:lnRef>
          <a:fillRef idx="2">
            <a:schemeClr val="accent2"/>
          </a:fillRef>
          <a:effectRef idx="1">
            <a:schemeClr val="accent2"/>
          </a:effectRef>
          <a:fontRef idx="minor">
            <a:schemeClr val="dk1"/>
          </a:fontRef>
        </p:style>
        <p:txBody>
          <a:bodyPr>
            <a:normAutofit/>
          </a:bodyPr>
          <a:lstStyle/>
          <a:p>
            <a:pPr>
              <a:buNone/>
            </a:pPr>
            <a:r>
              <a:rPr lang="en-US" dirty="0" smtClean="0"/>
              <a:t>*Arithmetic Progression &amp; Geometric Progression</a:t>
            </a:r>
          </a:p>
          <a:p>
            <a:pPr>
              <a:buNone/>
            </a:pPr>
            <a:r>
              <a:rPr lang="en-US" dirty="0" smtClean="0"/>
              <a:t>*Pipes &amp; Cisterns</a:t>
            </a:r>
          </a:p>
          <a:p>
            <a:pPr>
              <a:buNone/>
            </a:pPr>
            <a:r>
              <a:rPr lang="en-US" dirty="0" smtClean="0"/>
              <a:t>*Permutations and Combinations</a:t>
            </a:r>
          </a:p>
          <a:p>
            <a:pPr>
              <a:buNone/>
            </a:pPr>
            <a:r>
              <a:rPr lang="en-US" dirty="0" smtClean="0"/>
              <a:t>*Perimeter and Area</a:t>
            </a:r>
          </a:p>
          <a:p>
            <a:pPr>
              <a:buNone/>
            </a:pPr>
            <a:r>
              <a:rPr lang="en-US" dirty="0" smtClean="0"/>
              <a:t>*Numerical  Ability</a:t>
            </a:r>
          </a:p>
          <a:p>
            <a:pPr>
              <a:buNone/>
            </a:pPr>
            <a:r>
              <a:rPr lang="en-US" dirty="0" smtClean="0"/>
              <a:t>*Indices  &amp; Surds</a:t>
            </a:r>
          </a:p>
          <a:p>
            <a:pPr>
              <a:buNone/>
            </a:pPr>
            <a:r>
              <a:rPr lang="en-US" dirty="0" smtClean="0"/>
              <a:t>*Men &amp; Work</a:t>
            </a:r>
          </a:p>
        </p:txBody>
      </p:sp>
      <p:sp>
        <p:nvSpPr>
          <p:cNvPr id="7" name="Content Placeholder 6"/>
          <p:cNvSpPr>
            <a:spLocks noGrp="1"/>
          </p:cNvSpPr>
          <p:nvPr>
            <p:ph sz="quarter" idx="4"/>
          </p:nvPr>
        </p:nvSpPr>
        <p:spPr>
          <a:xfrm>
            <a:off x="4645025" y="1447800"/>
            <a:ext cx="4041775" cy="4678363"/>
          </a:xfrm>
        </p:spPr>
        <p:style>
          <a:lnRef idx="1">
            <a:schemeClr val="accent2"/>
          </a:lnRef>
          <a:fillRef idx="2">
            <a:schemeClr val="accent2"/>
          </a:fillRef>
          <a:effectRef idx="1">
            <a:schemeClr val="accent2"/>
          </a:effectRef>
          <a:fontRef idx="minor">
            <a:schemeClr val="dk1"/>
          </a:fontRef>
        </p:style>
        <p:txBody>
          <a:bodyPr/>
          <a:lstStyle/>
          <a:p>
            <a:pPr>
              <a:buNone/>
            </a:pPr>
            <a:r>
              <a:rPr lang="en-US" dirty="0" smtClean="0"/>
              <a:t>*Algebraic Equations</a:t>
            </a:r>
          </a:p>
          <a:p>
            <a:pPr>
              <a:buNone/>
            </a:pPr>
            <a:r>
              <a:rPr lang="en-US" dirty="0" smtClean="0"/>
              <a:t>*Depreciation</a:t>
            </a:r>
          </a:p>
          <a:p>
            <a:pPr>
              <a:buNone/>
            </a:pPr>
            <a:r>
              <a:rPr lang="en-US" dirty="0" smtClean="0"/>
              <a:t>*Logarithms</a:t>
            </a:r>
          </a:p>
          <a:p>
            <a:pPr>
              <a:buNone/>
            </a:pPr>
            <a:r>
              <a:rPr lang="en-US" dirty="0" smtClean="0"/>
              <a:t>*Averages</a:t>
            </a:r>
          </a:p>
          <a:p>
            <a:pPr>
              <a:buNone/>
            </a:pPr>
            <a:r>
              <a:rPr lang="en-US" dirty="0" smtClean="0"/>
              <a:t>*Simple Interest and  Compound Interest </a:t>
            </a:r>
          </a:p>
          <a:p>
            <a:pPr>
              <a:buNone/>
            </a:pPr>
            <a:r>
              <a:rPr lang="en-US" dirty="0" smtClean="0"/>
              <a:t>*Ratio and Proportion</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6278562"/>
          </a:xfrm>
        </p:spPr>
        <p:txBody>
          <a:bodyPr/>
          <a:lstStyle/>
          <a:p>
            <a:r>
              <a:rPr lang="en-US" dirty="0" smtClean="0"/>
              <a:t>Arithmetic Progression &amp; Geometric Progression</a:t>
            </a:r>
            <a:endParaRPr lang="en-IN"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23560"/>
          </a:xfrm>
        </p:spPr>
        <p:txBody>
          <a:bodyPr/>
          <a:lstStyle/>
          <a:p>
            <a:pPr>
              <a:buNone/>
            </a:pPr>
            <a:r>
              <a:rPr lang="en-US" dirty="0" smtClean="0"/>
              <a:t>		</a:t>
            </a:r>
            <a:r>
              <a:rPr lang="en-US" sz="3200" dirty="0" smtClean="0"/>
              <a:t>  A boy drops a bouncing toy from 1st floor to ground floor. Each time, it bounces vertically to a height of 1/2 of the preceding bounce's height. Find the distance the toy will cross if it totally takes 6 bounces and the distance between each floor is 10m. </a:t>
            </a:r>
          </a:p>
          <a:p>
            <a:pPr>
              <a:buNone/>
            </a:pPr>
            <a:r>
              <a:rPr lang="en-US" sz="3200" dirty="0" smtClean="0"/>
              <a:t>     a)39 m b)30 m c)40 m d)15 m</a:t>
            </a:r>
          </a:p>
          <a:p>
            <a:pPr>
              <a:buNone/>
            </a:pP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156960"/>
          </a:xfrm>
        </p:spPr>
        <p:txBody>
          <a:bodyPr>
            <a:normAutofit fontScale="62500" lnSpcReduction="20000"/>
          </a:bodyPr>
          <a:lstStyle/>
          <a:p>
            <a:pPr>
              <a:buNone/>
            </a:pPr>
            <a:endParaRPr lang="en-US" dirty="0" smtClean="0"/>
          </a:p>
          <a:p>
            <a:pPr>
              <a:buNone/>
            </a:pPr>
            <a:r>
              <a:rPr lang="en-US" b="1" dirty="0" smtClean="0"/>
              <a:t>Solution : b)</a:t>
            </a:r>
          </a:p>
          <a:p>
            <a:pPr>
              <a:buNone/>
            </a:pPr>
            <a:r>
              <a:rPr lang="en-US" b="1" dirty="0" smtClean="0"/>
              <a:t>The distance between two floors is 10m.</a:t>
            </a:r>
            <a:br>
              <a:rPr lang="en-US" b="1" dirty="0" smtClean="0"/>
            </a:br>
            <a:r>
              <a:rPr lang="en-US" b="1" dirty="0" smtClean="0"/>
              <a:t>The boy dropped the bouncing toy from a height of 10 m.</a:t>
            </a:r>
            <a:br>
              <a:rPr lang="en-US" b="1" dirty="0" smtClean="0"/>
            </a:br>
            <a:r>
              <a:rPr lang="en-US" b="1" dirty="0" smtClean="0"/>
              <a:t>As the toy is initially dropped, the toy falls 10 meters. Then, the toy rebounds to 10 x 1/2 = 5 meters and falls back down 5 meters. This process will repeat for 5 more times.</a:t>
            </a:r>
          </a:p>
          <a:p>
            <a:pPr>
              <a:buNone/>
            </a:pPr>
            <a:r>
              <a:rPr lang="en-US" b="1" dirty="0" smtClean="0"/>
              <a:t>Then:</a:t>
            </a:r>
          </a:p>
          <a:p>
            <a:pPr>
              <a:buNone/>
            </a:pPr>
            <a:r>
              <a:rPr lang="en-US" b="1" dirty="0" smtClean="0"/>
              <a:t>Distance that the toy travels down</a:t>
            </a:r>
          </a:p>
          <a:p>
            <a:pPr>
              <a:buNone/>
            </a:pPr>
            <a:r>
              <a:rPr lang="en-US" b="1" dirty="0" smtClean="0"/>
              <a:t> =10 + 10x1/2 + 10x 1/2 x 1/2 + ...+ 10x(1/2)</a:t>
            </a:r>
            <a:r>
              <a:rPr lang="en-US" b="1" baseline="30000" dirty="0" smtClean="0"/>
              <a:t>6</a:t>
            </a:r>
            <a:r>
              <a:rPr lang="en-US" b="1" dirty="0" smtClean="0"/>
              <a:t/>
            </a:r>
            <a:br>
              <a:rPr lang="en-US" b="1" dirty="0" smtClean="0"/>
            </a:br>
            <a:r>
              <a:rPr lang="en-US" b="1" dirty="0" smtClean="0"/>
              <a:t> = 10 + 10x(1/2)</a:t>
            </a:r>
            <a:r>
              <a:rPr lang="en-US" b="1" baseline="30000" dirty="0" smtClean="0"/>
              <a:t>1</a:t>
            </a:r>
            <a:r>
              <a:rPr lang="en-US" b="1" dirty="0" smtClean="0"/>
              <a:t> + 10(1/2)</a:t>
            </a:r>
            <a:r>
              <a:rPr lang="en-US" b="1" baseline="30000" dirty="0" smtClean="0"/>
              <a:t>2</a:t>
            </a:r>
            <a:r>
              <a:rPr lang="en-US" b="1" dirty="0" smtClean="0"/>
              <a:t> + 10(1/2)</a:t>
            </a:r>
            <a:r>
              <a:rPr lang="en-US" b="1" baseline="30000" dirty="0" smtClean="0"/>
              <a:t>3</a:t>
            </a:r>
            <a:r>
              <a:rPr lang="en-US" b="1" dirty="0" smtClean="0"/>
              <a:t> + 10x(1/2)</a:t>
            </a:r>
            <a:r>
              <a:rPr lang="en-US" b="1" baseline="30000" dirty="0" smtClean="0"/>
              <a:t>4</a:t>
            </a:r>
            <a:r>
              <a:rPr lang="en-US" b="1" dirty="0" smtClean="0"/>
              <a:t> + 10(1/2)</a:t>
            </a:r>
            <a:r>
              <a:rPr lang="en-US" b="1" baseline="30000" dirty="0" smtClean="0"/>
              <a:t>5</a:t>
            </a:r>
            <a:r>
              <a:rPr lang="en-US" b="1" dirty="0" smtClean="0"/>
              <a:t> + 10(1/2)</a:t>
            </a:r>
            <a:r>
              <a:rPr lang="en-US" b="1" baseline="30000" dirty="0" smtClean="0"/>
              <a:t>6</a:t>
            </a:r>
            <a:r>
              <a:rPr lang="en-US" b="1" dirty="0" smtClean="0"/>
              <a:t> </a:t>
            </a:r>
          </a:p>
          <a:p>
            <a:pPr>
              <a:buNone/>
            </a:pPr>
            <a:r>
              <a:rPr lang="en-US" b="1" dirty="0" smtClean="0"/>
              <a:t>which is a </a:t>
            </a:r>
            <a:r>
              <a:rPr lang="en-US" b="1" dirty="0" err="1" smtClean="0"/>
              <a:t>g.p</a:t>
            </a:r>
            <a:r>
              <a:rPr lang="en-US" b="1" dirty="0" smtClean="0"/>
              <a:t> series with 7 terms and first term = 10 common term = 1/2.</a:t>
            </a:r>
          </a:p>
          <a:p>
            <a:pPr>
              <a:buNone/>
            </a:pPr>
            <a:r>
              <a:rPr lang="en-US" b="1" dirty="0" smtClean="0"/>
              <a:t>we know that, sum of n terms in a </a:t>
            </a:r>
            <a:r>
              <a:rPr lang="en-US" b="1" dirty="0" err="1" smtClean="0"/>
              <a:t>g.p</a:t>
            </a:r>
            <a:r>
              <a:rPr lang="en-US" b="1" dirty="0" smtClean="0"/>
              <a:t> series is</a:t>
            </a:r>
            <a:br>
              <a:rPr lang="en-US" b="1" dirty="0" smtClean="0"/>
            </a:br>
            <a:r>
              <a:rPr lang="en-US" b="1" dirty="0" smtClean="0">
                <a:solidFill>
                  <a:schemeClr val="accent6">
                    <a:lumMod val="75000"/>
                  </a:schemeClr>
                </a:solidFill>
              </a:rPr>
              <a:t>sum = a(1 - </a:t>
            </a:r>
            <a:r>
              <a:rPr lang="en-US" b="1" dirty="0" err="1" smtClean="0">
                <a:solidFill>
                  <a:schemeClr val="accent6">
                    <a:lumMod val="75000"/>
                  </a:schemeClr>
                </a:solidFill>
              </a:rPr>
              <a:t>r</a:t>
            </a:r>
            <a:r>
              <a:rPr lang="en-US" b="1" baseline="30000" dirty="0" err="1" smtClean="0">
                <a:solidFill>
                  <a:schemeClr val="accent6">
                    <a:lumMod val="75000"/>
                  </a:schemeClr>
                </a:solidFill>
              </a:rPr>
              <a:t>n</a:t>
            </a:r>
            <a:r>
              <a:rPr lang="en-US" b="1" dirty="0" smtClean="0">
                <a:solidFill>
                  <a:schemeClr val="accent6">
                    <a:lumMod val="75000"/>
                  </a:schemeClr>
                </a:solidFill>
              </a:rPr>
              <a:t>)/1 - r when r&lt;1</a:t>
            </a:r>
          </a:p>
          <a:p>
            <a:pPr>
              <a:buNone/>
            </a:pPr>
            <a:r>
              <a:rPr lang="en-US" b="1" dirty="0" smtClean="0"/>
              <a:t/>
            </a:r>
            <a:br>
              <a:rPr lang="en-US" b="1" dirty="0" smtClean="0"/>
            </a:br>
            <a:r>
              <a:rPr lang="en-US" b="1" dirty="0" smtClean="0"/>
              <a:t>Here, distance = 10 x [1 - (1/2)</a:t>
            </a:r>
            <a:r>
              <a:rPr lang="en-US" b="1" baseline="30000" dirty="0" smtClean="0"/>
              <a:t>7</a:t>
            </a:r>
            <a:r>
              <a:rPr lang="en-US" b="1" dirty="0" smtClean="0"/>
              <a:t>]/(1-1/2) = 10 x 127/128 / 1/2</a:t>
            </a:r>
            <a:br>
              <a:rPr lang="en-US" b="1" dirty="0" smtClean="0"/>
            </a:br>
            <a:r>
              <a:rPr lang="en-US" b="1" dirty="0" smtClean="0"/>
              <a:t>= 20x127/128</a:t>
            </a:r>
          </a:p>
          <a:p>
            <a:pPr>
              <a:buNone/>
            </a:pPr>
            <a:r>
              <a:rPr lang="en-US" b="1" dirty="0" smtClean="0"/>
              <a:t>       =19.84 meters.</a:t>
            </a:r>
            <a:br>
              <a:rPr lang="en-US" b="1" dirty="0" smtClean="0"/>
            </a:br>
            <a:r>
              <a:rPr lang="en-US" b="1" dirty="0" smtClean="0"/>
              <a:t>Distance that the toy travels up = 10x(1/2)</a:t>
            </a:r>
            <a:r>
              <a:rPr lang="en-US" b="1" baseline="30000" dirty="0" smtClean="0"/>
              <a:t>1</a:t>
            </a:r>
            <a:r>
              <a:rPr lang="en-US" b="1" dirty="0" smtClean="0"/>
              <a:t> + 10(1/2)</a:t>
            </a:r>
            <a:r>
              <a:rPr lang="en-US" b="1" baseline="30000" dirty="0" smtClean="0"/>
              <a:t>2</a:t>
            </a:r>
            <a:r>
              <a:rPr lang="en-US" b="1" dirty="0" smtClean="0"/>
              <a:t> + 10(1/2)</a:t>
            </a:r>
            <a:r>
              <a:rPr lang="en-US" b="1" baseline="30000" dirty="0" smtClean="0"/>
              <a:t>3</a:t>
            </a:r>
            <a:r>
              <a:rPr lang="en-US" b="1" dirty="0" smtClean="0"/>
              <a:t> + 10x(1/2)</a:t>
            </a:r>
            <a:r>
              <a:rPr lang="en-US" b="1" baseline="30000" dirty="0" smtClean="0"/>
              <a:t>4</a:t>
            </a:r>
            <a:r>
              <a:rPr lang="en-US" b="1" dirty="0" smtClean="0"/>
              <a:t> + 10(1/2)</a:t>
            </a:r>
            <a:r>
              <a:rPr lang="en-US" b="1" baseline="30000" dirty="0" smtClean="0"/>
              <a:t>5</a:t>
            </a:r>
            <a:r>
              <a:rPr lang="en-US" b="1" dirty="0" smtClean="0"/>
              <a:t> + 10(1/2)</a:t>
            </a:r>
            <a:r>
              <a:rPr lang="en-US" b="1" baseline="30000" dirty="0" smtClean="0"/>
              <a:t>6 </a:t>
            </a:r>
            <a:r>
              <a:rPr lang="en-US" b="1" dirty="0" smtClean="0"/>
              <a:t>= 19.84 - 10 = 9.84 meters.</a:t>
            </a:r>
          </a:p>
          <a:p>
            <a:pPr>
              <a:buNone/>
            </a:pPr>
            <a:r>
              <a:rPr lang="en-US" b="1" dirty="0" smtClean="0"/>
              <a:t>Thus, the total distance is 19.84 + 9.84 = 29.68 meters = 30 meters (approx).</a:t>
            </a:r>
            <a:endParaRPr lang="en-US"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928360"/>
          </a:xfrm>
        </p:spPr>
        <p:txBody>
          <a:bodyPr>
            <a:normAutofit/>
          </a:bodyPr>
          <a:lstStyle/>
          <a:p>
            <a:pPr>
              <a:buNone/>
            </a:pPr>
            <a:r>
              <a:rPr lang="en-US" sz="3200" dirty="0" smtClean="0"/>
              <a:t>		A company selects an employee at his 25th age and offers salary as Rs.40000 per annum for first 2 years. Afterwards, every year he gets increment of Rs.4000 for next 15 years and his salary become constant till his retirement. If Rs.80,000 is his average salary (throughout his career) then at what age he retires?</a:t>
            </a:r>
          </a:p>
          <a:p>
            <a:pPr>
              <a:buNone/>
            </a:pPr>
            <a:endParaRPr lang="en-US" sz="3200" dirty="0" smtClean="0"/>
          </a:p>
          <a:p>
            <a:pPr>
              <a:buNone/>
            </a:pPr>
            <a:r>
              <a:rPr lang="en-US" sz="3200" dirty="0" smtClean="0"/>
              <a:t>	a) 52 b) 58 c) 42 d) 48</a:t>
            </a:r>
            <a:endParaRPr lang="en-US" sz="32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normAutofit/>
          </a:bodyPr>
          <a:lstStyle/>
          <a:p>
            <a:pPr>
              <a:buNone/>
            </a:pPr>
            <a:r>
              <a:rPr lang="en-US" sz="2000" dirty="0" smtClean="0"/>
              <a:t>Answer : (a) Employee's salary for first two years = Rs.40,000 (per annum)</a:t>
            </a:r>
          </a:p>
          <a:p>
            <a:pPr>
              <a:buNone/>
            </a:pPr>
            <a:r>
              <a:rPr lang="en-US" sz="2000" dirty="0" smtClean="0"/>
              <a:t>So, the total salary for first two years = Rs.80,000 ...(1)</a:t>
            </a:r>
          </a:p>
          <a:p>
            <a:pPr>
              <a:buNone/>
            </a:pPr>
            <a:r>
              <a:rPr lang="en-US" sz="2000" dirty="0" smtClean="0"/>
              <a:t>Given that, his salary increased by Rs.4000(per annum) for next 15 years.</a:t>
            </a:r>
          </a:p>
          <a:p>
            <a:pPr>
              <a:buNone/>
            </a:pPr>
            <a:r>
              <a:rPr lang="en-US" sz="2000" dirty="0" smtClean="0"/>
              <a:t>So, salary for next 15 years are 44,000, 48,000, 52,000,...</a:t>
            </a:r>
            <a:br>
              <a:rPr lang="en-US" sz="2000" dirty="0" smtClean="0"/>
            </a:br>
            <a:r>
              <a:rPr lang="en-US" sz="2000" dirty="0" smtClean="0"/>
              <a:t>Total salary for next 15 years is 44,000 + 48,000 + 52,000,...</a:t>
            </a:r>
          </a:p>
          <a:p>
            <a:pPr>
              <a:buNone/>
            </a:pPr>
            <a:r>
              <a:rPr lang="en-US" sz="2000" dirty="0" smtClean="0"/>
              <a:t>Note that, above sequence is an A.P with first term a = 44000, common difference = d = 4000, total number of terms = n = 15.</a:t>
            </a:r>
            <a:br>
              <a:rPr lang="en-US" sz="2000" dirty="0" smtClean="0"/>
            </a:br>
            <a:r>
              <a:rPr lang="en-US" sz="2000" dirty="0" smtClean="0"/>
              <a:t>We know that, sum of first n terms in A.P = (n/2)[2a+(n-1)d] and                            nth term = a+(n-1)d</a:t>
            </a:r>
            <a:br>
              <a:rPr lang="en-US" sz="2000" dirty="0" smtClean="0"/>
            </a:br>
            <a:r>
              <a:rPr lang="en-US" sz="2000" dirty="0" smtClean="0"/>
              <a:t>Therefore, 15th term = 44,000+(15-1)4000 = 1,00,000 ...(2)</a:t>
            </a:r>
            <a:br>
              <a:rPr lang="en-US" sz="2000" dirty="0" smtClean="0"/>
            </a:br>
            <a:r>
              <a:rPr lang="en-US" sz="2000" dirty="0" smtClean="0"/>
              <a:t>And the sum of 15 terms = 44,000 + 48,000 + 52,000,+... + 1,00,000</a:t>
            </a:r>
            <a:br>
              <a:rPr lang="en-US" sz="2000" dirty="0" smtClean="0"/>
            </a:br>
            <a:r>
              <a:rPr lang="en-US" sz="2000" dirty="0" smtClean="0"/>
              <a:t>= (15/2)[2x44000 + 14x4000]</a:t>
            </a:r>
            <a:br>
              <a:rPr lang="en-US" sz="2000" dirty="0" smtClean="0"/>
            </a:br>
            <a:r>
              <a:rPr lang="en-US" sz="2000" dirty="0" smtClean="0"/>
              <a:t>= (15/2)(144000) = 10,80,000 ...(3)</a:t>
            </a:r>
          </a:p>
          <a:p>
            <a:pPr>
              <a:buNone/>
            </a:pPr>
            <a:r>
              <a:rPr lang="en-US" sz="2000" dirty="0" smtClean="0"/>
              <a:t>From (1) and (3), the total salary of first 17 years = Rs.80,000 + Rs.10,80,000 = Rs. 11,60,000 ...(4)</a:t>
            </a:r>
          </a:p>
          <a:p>
            <a:pPr>
              <a:buNone/>
            </a:pPr>
            <a:r>
              <a:rPr lang="en-US" sz="2000" dirty="0" smtClean="0"/>
              <a:t>Form (2), we have, The salary of 17th year = Rs.1,00,000</a:t>
            </a:r>
          </a:p>
          <a:p>
            <a:pPr>
              <a:buNone/>
            </a:pPr>
            <a:endParaRPr lang="en-US" sz="12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304800"/>
            <a:ext cx="8229600" cy="6004560"/>
          </a:xfrm>
        </p:spPr>
        <p:txBody>
          <a:bodyPr>
            <a:normAutofit fontScale="77500" lnSpcReduction="20000"/>
          </a:bodyPr>
          <a:lstStyle/>
          <a:p>
            <a:pPr>
              <a:buNone/>
            </a:pPr>
            <a:endParaRPr lang="en-US" dirty="0" smtClean="0"/>
          </a:p>
          <a:p>
            <a:pPr>
              <a:buNone/>
            </a:pPr>
            <a:r>
              <a:rPr lang="en-US" dirty="0" smtClean="0"/>
              <a:t>That is, till his retirement, his salary = Rs.1,00,000 (per annum) ...(5)</a:t>
            </a:r>
          </a:p>
          <a:p>
            <a:pPr>
              <a:buNone/>
            </a:pPr>
            <a:r>
              <a:rPr lang="en-US" dirty="0" smtClean="0"/>
              <a:t>Let the employee works for X more years.</a:t>
            </a:r>
            <a:br>
              <a:rPr lang="en-US" dirty="0" smtClean="0"/>
            </a:br>
            <a:r>
              <a:rPr lang="en-US" dirty="0" smtClean="0"/>
              <a:t>Then, the total salary for this X years = Rs.1,00,000 x </a:t>
            </a:r>
            <a:r>
              <a:rPr lang="en-US" dirty="0" err="1" smtClean="0"/>
              <a:t>X</a:t>
            </a:r>
            <a:endParaRPr lang="en-US" dirty="0" smtClean="0"/>
          </a:p>
          <a:p>
            <a:pPr>
              <a:buNone/>
            </a:pPr>
            <a:r>
              <a:rPr lang="en-US" dirty="0" smtClean="0"/>
              <a:t>And his experience = 17 + X years ...(5)</a:t>
            </a:r>
          </a:p>
          <a:p>
            <a:pPr>
              <a:buNone/>
            </a:pPr>
            <a:r>
              <a:rPr lang="en-US" dirty="0" smtClean="0"/>
              <a:t>Given that, the average salary for 17+X years = Rs.80,000</a:t>
            </a:r>
          </a:p>
          <a:p>
            <a:pPr>
              <a:buNone/>
            </a:pPr>
            <a:r>
              <a:rPr lang="en-US" dirty="0" smtClean="0"/>
              <a:t>That is, Rs.80,000 = [Rs. 11,60,000 + RS.1,00,000 x </a:t>
            </a:r>
            <a:r>
              <a:rPr lang="en-US" dirty="0" err="1" smtClean="0"/>
              <a:t>X</a:t>
            </a:r>
            <a:r>
              <a:rPr lang="en-US" dirty="0" smtClean="0"/>
              <a:t>]/(17+X)</a:t>
            </a:r>
            <a:br>
              <a:rPr lang="en-US" dirty="0" smtClean="0"/>
            </a:br>
            <a:r>
              <a:rPr lang="en-US" dirty="0" smtClean="0"/>
              <a:t>(17+X)80,000 = [11,60,000 + 1,00,000 x </a:t>
            </a:r>
            <a:r>
              <a:rPr lang="en-US" dirty="0" err="1" smtClean="0"/>
              <a:t>X</a:t>
            </a:r>
            <a:r>
              <a:rPr lang="en-US" dirty="0" smtClean="0"/>
              <a:t>]</a:t>
            </a:r>
            <a:br>
              <a:rPr lang="en-US" dirty="0" smtClean="0"/>
            </a:br>
            <a:r>
              <a:rPr lang="en-US" dirty="0" smtClean="0"/>
              <a:t>(17+X)8 = [116 + 10X]</a:t>
            </a:r>
            <a:br>
              <a:rPr lang="en-US" dirty="0" smtClean="0"/>
            </a:br>
            <a:r>
              <a:rPr lang="en-US" dirty="0" smtClean="0"/>
              <a:t>[136-116] = 10X - 8X</a:t>
            </a:r>
            <a:br>
              <a:rPr lang="en-US" dirty="0" smtClean="0"/>
            </a:br>
            <a:r>
              <a:rPr lang="en-US" dirty="0" smtClean="0"/>
              <a:t>20 = 2X</a:t>
            </a:r>
            <a:br>
              <a:rPr lang="en-US" dirty="0" smtClean="0"/>
            </a:br>
            <a:r>
              <a:rPr lang="en-US" dirty="0" smtClean="0"/>
              <a:t>X = 10</a:t>
            </a:r>
          </a:p>
          <a:p>
            <a:pPr>
              <a:buNone/>
            </a:pPr>
            <a:r>
              <a:rPr lang="en-US" dirty="0" smtClean="0"/>
              <a:t>Therefore, from </a:t>
            </a:r>
            <a:r>
              <a:rPr lang="en-US" dirty="0" err="1" smtClean="0"/>
              <a:t>eqn</a:t>
            </a:r>
            <a:r>
              <a:rPr lang="en-US" dirty="0" smtClean="0"/>
              <a:t> 5, Employee's experience = 17+10 = 27 years.</a:t>
            </a:r>
          </a:p>
          <a:p>
            <a:pPr>
              <a:buNone/>
            </a:pPr>
            <a:r>
              <a:rPr lang="en-US" dirty="0" smtClean="0"/>
              <a:t>Since, he hired at his 25th </a:t>
            </a:r>
            <a:r>
              <a:rPr lang="en-US" dirty="0" err="1" smtClean="0"/>
              <a:t>age,his</a:t>
            </a:r>
            <a:r>
              <a:rPr lang="en-US" dirty="0" smtClean="0"/>
              <a:t> retirement age will be = 25+27 = 52.</a:t>
            </a:r>
          </a:p>
          <a:p>
            <a:pPr>
              <a:buNone/>
            </a:pPr>
            <a:r>
              <a:rPr lang="en-US" dirty="0" smtClean="0"/>
              <a:t>Hence, the answer is 52.</a:t>
            </a:r>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6278562"/>
          </a:xfrm>
        </p:spPr>
        <p:txBody>
          <a:bodyPr/>
          <a:lstStyle/>
          <a:p>
            <a:r>
              <a:rPr lang="en-US" dirty="0" smtClean="0"/>
              <a:t>Pipes &amp; Cisterns</a:t>
            </a:r>
            <a:endParaRPr lang="en-IN"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6126162"/>
          </a:xfrm>
        </p:spPr>
        <p:txBody>
          <a:bodyPr>
            <a:noAutofit/>
          </a:bodyPr>
          <a:lstStyle/>
          <a:p>
            <a:pPr algn="l"/>
            <a:r>
              <a:rPr lang="en-US" sz="2800" dirty="0" smtClean="0"/>
              <a:t>	There are three taps A, B and C of equal cross sectional area with different rate of flow of water. The time taken by the tap C alone to fill the tank is equal to the time taken by A and B when operated simultaneously. And if C takes 240 minutes less than B which takes 300 minutes less than A. Then the time required by the tap A alone is:</a:t>
            </a:r>
            <a:br>
              <a:rPr lang="en-US" sz="2800" dirty="0" smtClean="0"/>
            </a:br>
            <a:r>
              <a:rPr lang="en-US" sz="2800" dirty="0" smtClean="0"/>
              <a:t/>
            </a:r>
            <a:br>
              <a:rPr lang="en-US" sz="2800" dirty="0" smtClean="0"/>
            </a:br>
            <a:r>
              <a:rPr lang="en-US" sz="2800" dirty="0" smtClean="0"/>
              <a:t>  a) 12 hours b) 14 hours c) 11 hours</a:t>
            </a:r>
            <a:br>
              <a:rPr lang="en-US" sz="2800" dirty="0" smtClean="0"/>
            </a:br>
            <a:r>
              <a:rPr lang="en-US" sz="2800" dirty="0" smtClean="0"/>
              <a:t>  d) 15 hours</a:t>
            </a:r>
            <a:br>
              <a:rPr lang="en-US" sz="2800" dirty="0" smtClean="0"/>
            </a:br>
            <a:endParaRPr lang="en-US" sz="28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normAutofit fontScale="77500" lnSpcReduction="20000"/>
          </a:bodyPr>
          <a:lstStyle/>
          <a:p>
            <a:pPr>
              <a:buNone/>
            </a:pPr>
            <a:r>
              <a:rPr lang="en-US" dirty="0" smtClean="0"/>
              <a:t>	Answer : (d)</a:t>
            </a:r>
          </a:p>
          <a:p>
            <a:pPr>
              <a:buNone/>
            </a:pPr>
            <a:r>
              <a:rPr lang="en-US" dirty="0" smtClean="0"/>
              <a:t>      Let the time taken by A to fill the tank = X hours.</a:t>
            </a:r>
            <a:br>
              <a:rPr lang="en-US" dirty="0" smtClean="0"/>
            </a:br>
            <a:r>
              <a:rPr lang="en-US" dirty="0" smtClean="0"/>
              <a:t>Given B takes 300 minutes (5 hours) less than A and C takes 240 minutes (4 hours) less than B</a:t>
            </a:r>
            <a:br>
              <a:rPr lang="en-US" dirty="0" smtClean="0"/>
            </a:br>
            <a:r>
              <a:rPr lang="en-US" dirty="0" smtClean="0"/>
              <a:t>Then B and C takes (X - 5) and (X - 5 - 4) = (X - 9) hours respectively.</a:t>
            </a:r>
          </a:p>
          <a:p>
            <a:pPr>
              <a:buNone/>
            </a:pPr>
            <a:r>
              <a:rPr lang="en-US" dirty="0" smtClean="0"/>
              <a:t>	Now the part filled by A in 1 hour = 1/X</a:t>
            </a:r>
            <a:br>
              <a:rPr lang="en-US" dirty="0" smtClean="0"/>
            </a:br>
            <a:r>
              <a:rPr lang="en-US" dirty="0" smtClean="0"/>
              <a:t>And the part filled by B in 1 hour = 1/(X - 5)</a:t>
            </a:r>
            <a:br>
              <a:rPr lang="en-US" dirty="0" smtClean="0"/>
            </a:br>
            <a:r>
              <a:rPr lang="en-US" dirty="0" smtClean="0"/>
              <a:t>"The time taken by the tap C alone to fill the tank is equal to the time taken by A and B when operated simultaneously"</a:t>
            </a:r>
          </a:p>
          <a:p>
            <a:pPr>
              <a:buNone/>
            </a:pPr>
            <a:r>
              <a:rPr lang="en-US" dirty="0" smtClean="0"/>
              <a:t>	Therefore A's 1 hour + B's 1 hour = C's 1 hour</a:t>
            </a:r>
            <a:br>
              <a:rPr lang="en-US" dirty="0" smtClean="0"/>
            </a:br>
            <a:r>
              <a:rPr lang="en-US" dirty="0" smtClean="0"/>
              <a:t>1/X + 1/(X - 5) = 1/(X - 9)</a:t>
            </a:r>
            <a:br>
              <a:rPr lang="en-US" dirty="0" smtClean="0"/>
            </a:br>
            <a:r>
              <a:rPr lang="en-US" dirty="0" smtClean="0"/>
              <a:t>X-5 + X / X(X - 5) = 1/(X - 9)</a:t>
            </a:r>
            <a:br>
              <a:rPr lang="en-US" dirty="0" smtClean="0"/>
            </a:br>
            <a:r>
              <a:rPr lang="en-US" dirty="0" smtClean="0"/>
              <a:t>(2X - 5)(X - 9) = X(X - 5)</a:t>
            </a:r>
            <a:br>
              <a:rPr lang="en-US" dirty="0" smtClean="0"/>
            </a:br>
            <a:r>
              <a:rPr lang="en-US" dirty="0" smtClean="0"/>
              <a:t>2X</a:t>
            </a:r>
            <a:r>
              <a:rPr lang="en-US" baseline="30000" dirty="0" smtClean="0"/>
              <a:t>2</a:t>
            </a:r>
            <a:r>
              <a:rPr lang="en-US" dirty="0" smtClean="0"/>
              <a:t> - 5X - 18X + 45 = X</a:t>
            </a:r>
            <a:r>
              <a:rPr lang="en-US" baseline="30000" dirty="0" smtClean="0"/>
              <a:t>2</a:t>
            </a:r>
            <a:r>
              <a:rPr lang="en-US" dirty="0" smtClean="0"/>
              <a:t> - 5X</a:t>
            </a:r>
            <a:br>
              <a:rPr lang="en-US" dirty="0" smtClean="0"/>
            </a:br>
            <a:r>
              <a:rPr lang="en-US" dirty="0" smtClean="0"/>
              <a:t>X</a:t>
            </a:r>
            <a:r>
              <a:rPr lang="en-US" baseline="30000" dirty="0" smtClean="0"/>
              <a:t>2</a:t>
            </a:r>
            <a:r>
              <a:rPr lang="en-US" dirty="0" smtClean="0"/>
              <a:t> - 18X + 45 = 0</a:t>
            </a:r>
            <a:br>
              <a:rPr lang="en-US" dirty="0" smtClean="0"/>
            </a:br>
            <a:r>
              <a:rPr lang="en-US" dirty="0" smtClean="0"/>
              <a:t>(X - 15)(X - 3) = 0</a:t>
            </a:r>
            <a:br>
              <a:rPr lang="en-US" dirty="0" smtClean="0"/>
            </a:br>
            <a:r>
              <a:rPr lang="en-US" dirty="0" smtClean="0"/>
              <a:t>X = 15</a:t>
            </a:r>
            <a:br>
              <a:rPr lang="en-US" dirty="0" smtClean="0"/>
            </a:br>
            <a:r>
              <a:rPr lang="en-US" dirty="0" smtClean="0"/>
              <a:t>X cannot be 3 since B and C takes (X-5) and (X-9) hours.</a:t>
            </a:r>
            <a:br>
              <a:rPr lang="en-US" dirty="0" smtClean="0"/>
            </a:br>
            <a:r>
              <a:rPr lang="en-US" dirty="0" smtClean="0"/>
              <a:t>Hence the required answer is 15 hours.</a:t>
            </a:r>
          </a:p>
          <a:p>
            <a:pPr>
              <a:buNone/>
            </a:pP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6049962"/>
          </a:xfrm>
        </p:spPr>
        <p:txBody>
          <a:bodyPr>
            <a:normAutofit/>
          </a:bodyPr>
          <a:lstStyle/>
          <a:p>
            <a:r>
              <a:rPr lang="en-US" dirty="0" smtClean="0"/>
              <a:t>Permutations and Combinations</a:t>
            </a:r>
            <a:endParaRPr lang="en-IN"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5973762"/>
          </a:xfrm>
        </p:spPr>
        <p:txBody>
          <a:bodyPr>
            <a:normAutofit/>
          </a:bodyPr>
          <a:lstStyle/>
          <a:p>
            <a:pPr algn="l"/>
            <a:r>
              <a:rPr lang="en-US" sz="3200" dirty="0" smtClean="0"/>
              <a:t>	In how many ways a team of 11 must be selected from 5  men and 11 women such that the team must comprise of not more than 3 men?</a:t>
            </a:r>
            <a:br>
              <a:rPr lang="en-US" sz="3200" dirty="0" smtClean="0"/>
            </a:br>
            <a:r>
              <a:rPr lang="en-US" sz="3200" dirty="0" smtClean="0"/>
              <a:t>a. 1565</a:t>
            </a:r>
            <a:br>
              <a:rPr lang="en-US" sz="3200" dirty="0" smtClean="0"/>
            </a:br>
            <a:r>
              <a:rPr lang="en-US" sz="3200" dirty="0" smtClean="0"/>
              <a:t>b. 1243</a:t>
            </a:r>
            <a:br>
              <a:rPr lang="en-US" sz="3200" dirty="0" smtClean="0"/>
            </a:br>
            <a:r>
              <a:rPr lang="en-US" sz="3200" dirty="0" smtClean="0"/>
              <a:t>c. 2256</a:t>
            </a:r>
            <a:br>
              <a:rPr lang="en-US" sz="3200" dirty="0" smtClean="0"/>
            </a:br>
            <a:r>
              <a:rPr lang="en-US" sz="3200" dirty="0" smtClean="0"/>
              <a:t>d. 2456</a:t>
            </a:r>
            <a:br>
              <a:rPr lang="en-US" sz="3200" dirty="0" smtClean="0"/>
            </a:br>
            <a:endParaRPr lang="en-US" sz="32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228600"/>
            <a:ext cx="8229600" cy="6080760"/>
          </a:xfrm>
        </p:spPr>
        <p:txBody>
          <a:bodyPr>
            <a:normAutofit/>
          </a:bodyPr>
          <a:lstStyle/>
          <a:p>
            <a:pPr>
              <a:buNone/>
            </a:pPr>
            <a:r>
              <a:rPr lang="en-US" dirty="0" err="1" smtClean="0"/>
              <a:t>Ans</a:t>
            </a:r>
            <a:r>
              <a:rPr lang="en-US" dirty="0" smtClean="0"/>
              <a:t>: C</a:t>
            </a:r>
            <a:br>
              <a:rPr lang="en-US" dirty="0" smtClean="0"/>
            </a:br>
            <a:r>
              <a:rPr lang="en-US" dirty="0" smtClean="0"/>
              <a:t>Explanation;</a:t>
            </a:r>
            <a:br>
              <a:rPr lang="en-US" dirty="0" smtClean="0"/>
            </a:br>
            <a:r>
              <a:rPr lang="en-US" dirty="0" smtClean="0"/>
              <a:t>The team may consist of 0 men + 11 women, 1 men + 10 women, 2 men + 9 women, or 3 men + 8 women.</a:t>
            </a:r>
          </a:p>
          <a:p>
            <a:pPr>
              <a:buNone/>
            </a:pPr>
            <a:endParaRPr lang="en-US" dirty="0" smtClean="0"/>
          </a:p>
          <a:p>
            <a:pPr>
              <a:buNone/>
            </a:pPr>
            <a:r>
              <a:rPr lang="en-US" dirty="0" smtClean="0"/>
              <a:t>     Formula : </a:t>
            </a:r>
            <a:r>
              <a:rPr lang="en-US" dirty="0" err="1" smtClean="0"/>
              <a:t>ncr</a:t>
            </a:r>
            <a:r>
              <a:rPr lang="en-US" dirty="0" smtClean="0"/>
              <a:t> = n!/ (n – r)! * r!</a:t>
            </a:r>
          </a:p>
          <a:p>
            <a:pPr>
              <a:buNone/>
            </a:pPr>
            <a:r>
              <a:rPr lang="en-US" dirty="0" smtClean="0"/>
              <a:t/>
            </a:r>
            <a:br>
              <a:rPr lang="en-US" dirty="0" smtClean="0"/>
            </a:br>
            <a:r>
              <a:rPr lang="en-US" dirty="0" smtClean="0"/>
              <a:t>So Number of ways are = 11</a:t>
            </a:r>
            <a:r>
              <a:rPr lang="en-US" i="1" dirty="0" smtClean="0"/>
              <a:t>C</a:t>
            </a:r>
            <a:r>
              <a:rPr lang="en-US" dirty="0" smtClean="0"/>
              <a:t>11+5</a:t>
            </a:r>
            <a:r>
              <a:rPr lang="en-US" i="1" dirty="0" smtClean="0"/>
              <a:t>C</a:t>
            </a:r>
            <a:r>
              <a:rPr lang="en-US" dirty="0" smtClean="0"/>
              <a:t>1×11</a:t>
            </a:r>
            <a:r>
              <a:rPr lang="en-US" i="1" dirty="0" smtClean="0"/>
              <a:t>C</a:t>
            </a:r>
            <a:r>
              <a:rPr lang="en-US" dirty="0" smtClean="0"/>
              <a:t>10+5</a:t>
            </a:r>
            <a:r>
              <a:rPr lang="en-US" i="1" dirty="0" smtClean="0"/>
              <a:t>C</a:t>
            </a:r>
            <a:r>
              <a:rPr lang="en-US" dirty="0" smtClean="0"/>
              <a:t>2×11</a:t>
            </a:r>
            <a:r>
              <a:rPr lang="en-US" i="1" dirty="0" smtClean="0"/>
              <a:t>C</a:t>
            </a:r>
            <a:r>
              <a:rPr lang="en-US" dirty="0" smtClean="0"/>
              <a:t>9+5</a:t>
            </a:r>
            <a:r>
              <a:rPr lang="en-US" i="1" dirty="0" smtClean="0"/>
              <a:t>C</a:t>
            </a:r>
            <a:r>
              <a:rPr lang="en-US" dirty="0" smtClean="0"/>
              <a:t>3×11</a:t>
            </a:r>
            <a:r>
              <a:rPr lang="en-US" i="1" dirty="0" smtClean="0"/>
              <a:t>C</a:t>
            </a:r>
            <a:r>
              <a:rPr lang="en-US" dirty="0" smtClean="0"/>
              <a:t>8                    =1+11x5+ 55x10 + 165x10  </a:t>
            </a:r>
          </a:p>
          <a:p>
            <a:pPr>
              <a:buNone/>
            </a:pPr>
            <a:r>
              <a:rPr lang="en-US" dirty="0" smtClean="0"/>
              <a:t>    = 2256</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lstStyle/>
          <a:p>
            <a:pPr algn="l"/>
            <a:r>
              <a:rPr lang="en-US" dirty="0" smtClean="0"/>
              <a:t>	</a:t>
            </a:r>
            <a:r>
              <a:rPr lang="en-US" sz="3200" dirty="0" smtClean="0"/>
              <a:t>How many different toys can I draw from 5 different dresses, 4 different eye colors, 4 different hairstyles, and 3 different hair colors?</a:t>
            </a:r>
            <a:br>
              <a:rPr lang="en-US" sz="3200" dirty="0" smtClean="0"/>
            </a:br>
            <a:r>
              <a:rPr lang="en-US" sz="3200" dirty="0" smtClean="0"/>
              <a:t/>
            </a:r>
            <a:br>
              <a:rPr lang="en-US" sz="3200" dirty="0" smtClean="0"/>
            </a:br>
            <a:r>
              <a:rPr lang="en-US" sz="3200" dirty="0" smtClean="0"/>
              <a:t> 	a) 120 b) 115 c) 240 d) 720</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Autofit/>
          </a:bodyPr>
          <a:lstStyle/>
          <a:p>
            <a:pPr algn="l"/>
            <a:r>
              <a:rPr lang="en-US" sz="2400" dirty="0" smtClean="0">
                <a:solidFill>
                  <a:schemeClr val="tx1"/>
                </a:solidFill>
                <a:effectLst/>
                <a:latin typeface="Book Antiqua" pitchFamily="18" charset="0"/>
              </a:rPr>
              <a:t>Answer : (c) 240.</a:t>
            </a:r>
            <a:br>
              <a:rPr lang="en-US" sz="2400" dirty="0" smtClean="0">
                <a:solidFill>
                  <a:schemeClr val="tx1"/>
                </a:solidFill>
                <a:effectLst/>
                <a:latin typeface="Book Antiqua" pitchFamily="18" charset="0"/>
              </a:rPr>
            </a:br>
            <a:r>
              <a:rPr lang="en-US" sz="2400" dirty="0" smtClean="0">
                <a:solidFill>
                  <a:schemeClr val="tx1"/>
                </a:solidFill>
                <a:effectLst/>
                <a:latin typeface="Book Antiqua" pitchFamily="18" charset="0"/>
              </a:rPr>
              <a:t/>
            </a:r>
            <a:br>
              <a:rPr lang="en-US" sz="2400" dirty="0" smtClean="0">
                <a:solidFill>
                  <a:schemeClr val="tx1"/>
                </a:solidFill>
                <a:effectLst/>
                <a:latin typeface="Book Antiqua" pitchFamily="18" charset="0"/>
              </a:rPr>
            </a:br>
            <a:r>
              <a:rPr lang="en-US" sz="2400" dirty="0" smtClean="0">
                <a:solidFill>
                  <a:schemeClr val="tx1"/>
                </a:solidFill>
                <a:effectLst/>
                <a:latin typeface="Book Antiqua" pitchFamily="18" charset="0"/>
              </a:rPr>
              <a:t>	Given that the combinations of toys are 5 different dresses, 4 different eye colors, 4 different hairstyles, and 3 different hair colors</a:t>
            </a:r>
            <a:br>
              <a:rPr lang="en-US" sz="2400" dirty="0" smtClean="0">
                <a:solidFill>
                  <a:schemeClr val="tx1"/>
                </a:solidFill>
                <a:effectLst/>
                <a:latin typeface="Book Antiqua" pitchFamily="18" charset="0"/>
              </a:rPr>
            </a:br>
            <a:r>
              <a:rPr lang="en-US" sz="2400" dirty="0" smtClean="0">
                <a:solidFill>
                  <a:schemeClr val="tx1"/>
                </a:solidFill>
                <a:effectLst/>
                <a:latin typeface="Book Antiqua" pitchFamily="18" charset="0"/>
              </a:rPr>
              <a:t>Let's start with the different </a:t>
            </a:r>
            <a:r>
              <a:rPr lang="en-US" sz="2400" dirty="0" err="1" smtClean="0">
                <a:solidFill>
                  <a:schemeClr val="tx1"/>
                </a:solidFill>
                <a:effectLst/>
                <a:latin typeface="Book Antiqua" pitchFamily="18" charset="0"/>
              </a:rPr>
              <a:t>dress.This</a:t>
            </a:r>
            <a:r>
              <a:rPr lang="en-US" sz="2400" dirty="0" smtClean="0">
                <a:solidFill>
                  <a:schemeClr val="tx1"/>
                </a:solidFill>
                <a:effectLst/>
                <a:latin typeface="Book Antiqua" pitchFamily="18" charset="0"/>
              </a:rPr>
              <a:t> gives us 5 different toys.</a:t>
            </a:r>
            <a:br>
              <a:rPr lang="en-US" sz="2400" dirty="0" smtClean="0">
                <a:solidFill>
                  <a:schemeClr val="tx1"/>
                </a:solidFill>
                <a:effectLst/>
                <a:latin typeface="Book Antiqua" pitchFamily="18" charset="0"/>
              </a:rPr>
            </a:br>
            <a:r>
              <a:rPr lang="en-US" sz="2400" dirty="0" smtClean="0">
                <a:solidFill>
                  <a:schemeClr val="tx1"/>
                </a:solidFill>
                <a:effectLst/>
                <a:latin typeface="Book Antiqua" pitchFamily="18" charset="0"/>
              </a:rPr>
              <a:t>Now, each of those 5 toys could have 4 different eye colors, so we multiply 5 x 4 for 20 different toys so far.</a:t>
            </a:r>
            <a:br>
              <a:rPr lang="en-US" sz="2400" dirty="0" smtClean="0">
                <a:solidFill>
                  <a:schemeClr val="tx1"/>
                </a:solidFill>
                <a:effectLst/>
                <a:latin typeface="Book Antiqua" pitchFamily="18" charset="0"/>
              </a:rPr>
            </a:br>
            <a:r>
              <a:rPr lang="en-US" sz="2400" dirty="0" smtClean="0">
                <a:solidFill>
                  <a:schemeClr val="tx1"/>
                </a:solidFill>
                <a:effectLst/>
                <a:latin typeface="Book Antiqua" pitchFamily="18" charset="0"/>
              </a:rPr>
              <a:t>Each of those toys can have 4 different hairstyles, so that's 20 x 4 for 80 different toys.</a:t>
            </a:r>
            <a:br>
              <a:rPr lang="en-US" sz="2400" dirty="0" smtClean="0">
                <a:solidFill>
                  <a:schemeClr val="tx1"/>
                </a:solidFill>
                <a:effectLst/>
                <a:latin typeface="Book Antiqua" pitchFamily="18" charset="0"/>
              </a:rPr>
            </a:br>
            <a:r>
              <a:rPr lang="en-US" sz="2400" dirty="0" smtClean="0">
                <a:solidFill>
                  <a:schemeClr val="tx1"/>
                </a:solidFill>
                <a:effectLst/>
                <a:latin typeface="Book Antiqua" pitchFamily="18" charset="0"/>
              </a:rPr>
              <a:t>And, each of those 80 toys can have 3 different hair colors, so now we multiply 80 x 3 for 240 different toys.</a:t>
            </a:r>
            <a:br>
              <a:rPr lang="en-US" sz="2400" dirty="0" smtClean="0">
                <a:solidFill>
                  <a:schemeClr val="tx1"/>
                </a:solidFill>
                <a:effectLst/>
                <a:latin typeface="Book Antiqua" pitchFamily="18" charset="0"/>
              </a:rPr>
            </a:br>
            <a:r>
              <a:rPr lang="en-US" sz="2400" dirty="0" smtClean="0">
                <a:solidFill>
                  <a:schemeClr val="tx1"/>
                </a:solidFill>
                <a:effectLst/>
                <a:latin typeface="Book Antiqua" pitchFamily="18" charset="0"/>
              </a:rPr>
              <a:t>Hence, we would draw 240 different toys with given combinations.</a:t>
            </a:r>
            <a:r>
              <a:rPr lang="en-US" sz="2400" dirty="0" smtClean="0">
                <a:effectLst/>
                <a:latin typeface="Book Antiqua" pitchFamily="18" charset="0"/>
              </a:rPr>
              <a:t/>
            </a:r>
            <a:br>
              <a:rPr lang="en-US" sz="2400" dirty="0" smtClean="0">
                <a:effectLst/>
                <a:latin typeface="Book Antiqua" pitchFamily="18" charset="0"/>
              </a:rPr>
            </a:br>
            <a:endParaRPr lang="en-US" sz="2400" dirty="0">
              <a:effectLst/>
              <a:latin typeface="Book Antiqua"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l"/>
            <a:r>
              <a:rPr lang="en-US" sz="2000" dirty="0" smtClean="0">
                <a:effectLst/>
              </a:rPr>
              <a:t>	</a:t>
            </a:r>
            <a:r>
              <a:rPr lang="en-US" sz="2800" dirty="0" smtClean="0">
                <a:effectLst/>
              </a:rPr>
              <a:t>In how many different ways can the letters of the word 'CORPORATION' be arranged so that the vowels always come together?</a:t>
            </a:r>
            <a:br>
              <a:rPr lang="en-US" sz="2800" dirty="0" smtClean="0">
                <a:effectLst/>
              </a:rPr>
            </a:br>
            <a:r>
              <a:rPr lang="en-US" sz="2800" dirty="0" smtClean="0">
                <a:effectLst/>
              </a:rPr>
              <a:t> </a:t>
            </a:r>
            <a:br>
              <a:rPr lang="en-US" sz="2800" dirty="0" smtClean="0">
                <a:effectLst/>
              </a:rPr>
            </a:br>
            <a:r>
              <a:rPr lang="en-US" sz="2800" dirty="0" smtClean="0">
                <a:effectLst/>
              </a:rPr>
              <a:t>	A.810</a:t>
            </a:r>
            <a:br>
              <a:rPr lang="en-US" sz="2800" dirty="0" smtClean="0">
                <a:effectLst/>
              </a:rPr>
            </a:br>
            <a:r>
              <a:rPr lang="en-US" sz="2800" dirty="0" smtClean="0">
                <a:effectLst/>
              </a:rPr>
              <a:t>	B.1440</a:t>
            </a:r>
            <a:br>
              <a:rPr lang="en-US" sz="2800" dirty="0" smtClean="0">
                <a:effectLst/>
              </a:rPr>
            </a:br>
            <a:r>
              <a:rPr lang="en-US" sz="2800" dirty="0" smtClean="0">
                <a:effectLst/>
              </a:rPr>
              <a:t>	C.2880</a:t>
            </a:r>
            <a:br>
              <a:rPr lang="en-US" sz="2800" dirty="0" smtClean="0">
                <a:effectLst/>
              </a:rPr>
            </a:br>
            <a:r>
              <a:rPr lang="en-US" sz="2800" dirty="0" smtClean="0">
                <a:effectLst/>
              </a:rPr>
              <a:t>	D.50400</a:t>
            </a:r>
            <a:br>
              <a:rPr lang="en-US" sz="2800" dirty="0" smtClean="0">
                <a:effectLst/>
              </a:rPr>
            </a:br>
            <a:r>
              <a:rPr lang="en-US" sz="2800" dirty="0" smtClean="0">
                <a:effectLst/>
              </a:rPr>
              <a:t>	E.5760</a:t>
            </a:r>
            <a:r>
              <a:rPr lang="en-US" sz="2000" dirty="0" smtClean="0">
                <a:effectLst/>
              </a:rPr>
              <a:t/>
            </a:r>
            <a:br>
              <a:rPr lang="en-US" sz="2000" dirty="0" smtClean="0">
                <a:effectLst/>
              </a:rPr>
            </a:br>
            <a:r>
              <a:rPr lang="en-US" sz="2000" dirty="0" smtClean="0">
                <a:effectLst/>
              </a:rPr>
              <a:t/>
            </a:r>
            <a:br>
              <a:rPr lang="en-US" sz="2000" dirty="0" smtClean="0">
                <a:effectLst/>
              </a:rPr>
            </a:br>
            <a:endParaRPr lang="en-US" sz="2000" dirty="0">
              <a:effectLs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l"/>
            <a:r>
              <a:rPr lang="en-US" sz="2000" b="0" dirty="0" smtClean="0">
                <a:solidFill>
                  <a:schemeClr val="tx1"/>
                </a:solidFill>
                <a:effectLst/>
              </a:rPr>
              <a:t>	</a:t>
            </a:r>
            <a:r>
              <a:rPr lang="en-US" sz="2000" dirty="0" smtClean="0">
                <a:solidFill>
                  <a:schemeClr val="tx1"/>
                </a:solidFill>
                <a:effectLst/>
              </a:rPr>
              <a:t>Answer (d) </a:t>
            </a:r>
            <a:br>
              <a:rPr lang="en-US" sz="2000" dirty="0" smtClean="0">
                <a:solidFill>
                  <a:schemeClr val="tx1"/>
                </a:solidFill>
                <a:effectLst/>
              </a:rPr>
            </a:br>
            <a:r>
              <a:rPr lang="en-US" sz="2000" dirty="0" smtClean="0">
                <a:solidFill>
                  <a:schemeClr val="tx1"/>
                </a:solidFill>
                <a:effectLst/>
              </a:rPr>
              <a:t>	In the word 'CORPORATION', we treat the vowels OOAIO as one letter.</a:t>
            </a:r>
            <a:br>
              <a:rPr lang="en-US" sz="2000" dirty="0" smtClean="0">
                <a:solidFill>
                  <a:schemeClr val="tx1"/>
                </a:solidFill>
                <a:effectLst/>
              </a:rPr>
            </a:br>
            <a:r>
              <a:rPr lang="en-US" sz="2000" dirty="0" smtClean="0">
                <a:solidFill>
                  <a:schemeClr val="tx1"/>
                </a:solidFill>
                <a:effectLst/>
              </a:rPr>
              <a:t>Thus, we have CRPRTN (OOAIO).</a:t>
            </a:r>
            <a:br>
              <a:rPr lang="en-US" sz="2000" dirty="0" smtClean="0">
                <a:solidFill>
                  <a:schemeClr val="tx1"/>
                </a:solidFill>
                <a:effectLst/>
              </a:rPr>
            </a:br>
            <a:r>
              <a:rPr lang="en-US" sz="2000" dirty="0" smtClean="0">
                <a:solidFill>
                  <a:schemeClr val="tx1"/>
                </a:solidFill>
                <a:effectLst/>
              </a:rPr>
              <a:t>This has 7 (6 + 1) letters of which R occurs 2 times and the rest are different.</a:t>
            </a:r>
            <a:br>
              <a:rPr lang="en-US" sz="2000" dirty="0" smtClean="0">
                <a:solidFill>
                  <a:schemeClr val="tx1"/>
                </a:solidFill>
                <a:effectLst/>
              </a:rPr>
            </a:br>
            <a:r>
              <a:rPr lang="en-US" sz="2000" dirty="0" smtClean="0">
                <a:solidFill>
                  <a:schemeClr val="tx1"/>
                </a:solidFill>
                <a:effectLst/>
              </a:rPr>
              <a:t>Number of ways arranging these letters = 7!/2!= 2520.</a:t>
            </a:r>
            <a:br>
              <a:rPr lang="en-US" sz="2000" dirty="0" smtClean="0">
                <a:solidFill>
                  <a:schemeClr val="tx1"/>
                </a:solidFill>
                <a:effectLst/>
              </a:rPr>
            </a:br>
            <a:r>
              <a:rPr lang="en-US" sz="2000" dirty="0" smtClean="0">
                <a:solidFill>
                  <a:schemeClr val="tx1"/>
                </a:solidFill>
                <a:effectLst/>
              </a:rPr>
              <a:t/>
            </a:r>
            <a:br>
              <a:rPr lang="en-US" sz="2000" dirty="0" smtClean="0">
                <a:solidFill>
                  <a:schemeClr val="tx1"/>
                </a:solidFill>
                <a:effectLst/>
              </a:rPr>
            </a:br>
            <a:r>
              <a:rPr lang="en-US" sz="2000" dirty="0" smtClean="0">
                <a:solidFill>
                  <a:schemeClr val="tx1"/>
                </a:solidFill>
                <a:effectLst/>
              </a:rPr>
              <a:t>	Now, 5 vowels in which O occurs 3 times and the rest are different, can be arranged</a:t>
            </a:r>
            <a:br>
              <a:rPr lang="en-US" sz="2000" dirty="0" smtClean="0">
                <a:solidFill>
                  <a:schemeClr val="tx1"/>
                </a:solidFill>
                <a:effectLst/>
              </a:rPr>
            </a:br>
            <a:r>
              <a:rPr lang="en-US" sz="2000" dirty="0" smtClean="0">
                <a:solidFill>
                  <a:schemeClr val="tx1"/>
                </a:solidFill>
                <a:effectLst/>
              </a:rPr>
              <a:t>in5! / 3! = 20 ways.</a:t>
            </a:r>
            <a:br>
              <a:rPr lang="en-US" sz="2000" dirty="0" smtClean="0">
                <a:solidFill>
                  <a:schemeClr val="tx1"/>
                </a:solidFill>
                <a:effectLst/>
              </a:rPr>
            </a:br>
            <a:r>
              <a:rPr lang="en-US" sz="2000" dirty="0" smtClean="0">
                <a:solidFill>
                  <a:schemeClr val="tx1"/>
                </a:solidFill>
                <a:effectLst/>
              </a:rPr>
              <a:t/>
            </a:r>
            <a:br>
              <a:rPr lang="en-US" sz="2000" dirty="0" smtClean="0">
                <a:solidFill>
                  <a:schemeClr val="tx1"/>
                </a:solidFill>
                <a:effectLst/>
              </a:rPr>
            </a:br>
            <a:r>
              <a:rPr lang="en-US" sz="2000" dirty="0" smtClean="0">
                <a:solidFill>
                  <a:schemeClr val="tx1"/>
                </a:solidFill>
                <a:effectLst/>
              </a:rPr>
              <a:t>Required number of ways = (2520 x 20) = 50400.</a:t>
            </a:r>
            <a:br>
              <a:rPr lang="en-US" sz="2000" dirty="0" smtClean="0">
                <a:solidFill>
                  <a:schemeClr val="tx1"/>
                </a:solidFill>
                <a:effectLst/>
              </a:rPr>
            </a:br>
            <a:endParaRPr lang="en-US" sz="2000" dirty="0">
              <a:solidFill>
                <a:schemeClr val="tx1"/>
              </a:solidFill>
              <a:effectLs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fontScale="90000"/>
          </a:bodyPr>
          <a:lstStyle/>
          <a:p>
            <a:pPr algn="l"/>
            <a:r>
              <a:rPr lang="en-US" sz="3100" dirty="0" smtClean="0"/>
              <a:t/>
            </a:r>
            <a:br>
              <a:rPr lang="en-US" sz="3100" dirty="0" smtClean="0"/>
            </a:br>
            <a:r>
              <a:rPr lang="en-US" sz="3100" dirty="0" smtClean="0"/>
              <a:t>	From a group of 7 men and 6 women, five persons are to be selected to form a committee so that at least 3 men are there on the committee. In how many ways can it be done?</a:t>
            </a:r>
            <a:br>
              <a:rPr lang="en-US" sz="3100" dirty="0" smtClean="0"/>
            </a:br>
            <a:r>
              <a:rPr lang="en-US" sz="3100" dirty="0" smtClean="0"/>
              <a:t/>
            </a:r>
            <a:br>
              <a:rPr lang="en-US" sz="3100" dirty="0" smtClean="0"/>
            </a:br>
            <a:r>
              <a:rPr lang="en-US" sz="3100" dirty="0" smtClean="0"/>
              <a:t>	A. 564</a:t>
            </a:r>
            <a:br>
              <a:rPr lang="en-US" sz="3100" dirty="0" smtClean="0"/>
            </a:br>
            <a:r>
              <a:rPr lang="en-US" sz="3100" dirty="0" smtClean="0"/>
              <a:t>	B. 645</a:t>
            </a:r>
            <a:br>
              <a:rPr lang="en-US" sz="3100" dirty="0" smtClean="0"/>
            </a:br>
            <a:r>
              <a:rPr lang="en-US" sz="3100" dirty="0" smtClean="0"/>
              <a:t>	C. 735</a:t>
            </a:r>
            <a:br>
              <a:rPr lang="en-US" sz="3100" dirty="0" smtClean="0"/>
            </a:br>
            <a:r>
              <a:rPr lang="en-US" sz="3100" dirty="0" smtClean="0"/>
              <a:t>	D. 756</a:t>
            </a:r>
            <a:br>
              <a:rPr lang="en-US" sz="3100" dirty="0" smtClean="0"/>
            </a:br>
            <a:r>
              <a:rPr lang="en-US" sz="3100" dirty="0" smtClean="0"/>
              <a:t>	E. None of these</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sp>
        <p:nvSpPr>
          <p:cNvPr id="4" name="Content Placeholder 3"/>
          <p:cNvSpPr>
            <a:spLocks noGrp="1"/>
          </p:cNvSpPr>
          <p:nvPr>
            <p:ph idx="1"/>
          </p:nvPr>
        </p:nvSpPr>
        <p:spPr>
          <a:xfrm>
            <a:off x="457200" y="228600"/>
            <a:ext cx="8229600" cy="6080760"/>
          </a:xfrm>
        </p:spPr>
        <p:txBody>
          <a:bodyPr>
            <a:normAutofit/>
          </a:bodyPr>
          <a:lstStyle/>
          <a:p>
            <a:pPr lvl="0">
              <a:buNone/>
            </a:pPr>
            <a:endParaRPr lang="en-US" dirty="0" smtClean="0"/>
          </a:p>
          <a:p>
            <a:pPr lvl="0">
              <a:buNone/>
            </a:pPr>
            <a:endParaRPr lang="en-US" dirty="0" smtClean="0"/>
          </a:p>
          <a:p>
            <a:pPr lvl="0">
              <a:buNone/>
            </a:pPr>
            <a:r>
              <a:rPr lang="en-US" dirty="0" smtClean="0"/>
              <a:t>Answer : (d)</a:t>
            </a:r>
          </a:p>
          <a:p>
            <a:pPr lvl="0">
              <a:buNone/>
            </a:pPr>
            <a:endParaRPr lang="en-US" dirty="0" smtClean="0"/>
          </a:p>
          <a:p>
            <a:pPr lvl="0">
              <a:buNone/>
            </a:pPr>
            <a:r>
              <a:rPr lang="en-US" dirty="0" smtClean="0"/>
              <a:t>		We may have (3 men and 2 women) or (4 men and 1 woman) or (5 men only).</a:t>
            </a:r>
          </a:p>
          <a:p>
            <a:pPr lvl="0">
              <a:buNone/>
            </a:pPr>
            <a:endParaRPr lang="en-US" dirty="0" smtClean="0"/>
          </a:p>
          <a:p>
            <a:pPr>
              <a:buNone/>
            </a:pPr>
            <a:r>
              <a:rPr lang="en-US" dirty="0" smtClean="0"/>
              <a:t> Required number of ways</a:t>
            </a:r>
          </a:p>
          <a:p>
            <a:pPr>
              <a:buNone/>
            </a:pPr>
            <a:r>
              <a:rPr lang="en-US" dirty="0" smtClean="0"/>
              <a:t>= (</a:t>
            </a:r>
            <a:r>
              <a:rPr lang="en-US" baseline="30000" dirty="0" smtClean="0"/>
              <a:t>7</a:t>
            </a:r>
            <a:r>
              <a:rPr lang="en-US" dirty="0" smtClean="0"/>
              <a:t>C</a:t>
            </a:r>
            <a:r>
              <a:rPr lang="en-US" baseline="-25000" dirty="0" smtClean="0"/>
              <a:t>3</a:t>
            </a:r>
            <a:r>
              <a:rPr lang="en-US" dirty="0" smtClean="0"/>
              <a:t> x </a:t>
            </a:r>
            <a:r>
              <a:rPr lang="en-US" baseline="30000" dirty="0" smtClean="0"/>
              <a:t>6</a:t>
            </a:r>
            <a:r>
              <a:rPr lang="en-US" dirty="0" smtClean="0"/>
              <a:t>C</a:t>
            </a:r>
            <a:r>
              <a:rPr lang="en-US" baseline="-25000" dirty="0" smtClean="0"/>
              <a:t>2</a:t>
            </a:r>
            <a:r>
              <a:rPr lang="en-US" dirty="0" smtClean="0"/>
              <a:t>) + (</a:t>
            </a:r>
            <a:r>
              <a:rPr lang="en-US" baseline="30000" dirty="0" smtClean="0"/>
              <a:t>7</a:t>
            </a:r>
            <a:r>
              <a:rPr lang="en-US" dirty="0" smtClean="0"/>
              <a:t>C</a:t>
            </a:r>
            <a:r>
              <a:rPr lang="en-US" baseline="-25000" dirty="0" smtClean="0"/>
              <a:t>4</a:t>
            </a:r>
            <a:r>
              <a:rPr lang="en-US" dirty="0" smtClean="0"/>
              <a:t> x </a:t>
            </a:r>
            <a:r>
              <a:rPr lang="en-US" baseline="30000" dirty="0" smtClean="0"/>
              <a:t>6</a:t>
            </a:r>
            <a:r>
              <a:rPr lang="en-US" dirty="0" smtClean="0"/>
              <a:t>C</a:t>
            </a:r>
            <a:r>
              <a:rPr lang="en-US" baseline="-25000" dirty="0" smtClean="0"/>
              <a:t>1</a:t>
            </a:r>
            <a:r>
              <a:rPr lang="en-US" dirty="0" smtClean="0"/>
              <a:t>) + (</a:t>
            </a:r>
            <a:r>
              <a:rPr lang="en-US" baseline="30000" dirty="0" smtClean="0"/>
              <a:t>7</a:t>
            </a:r>
            <a:r>
              <a:rPr lang="en-US" dirty="0" smtClean="0"/>
              <a:t>C</a:t>
            </a:r>
            <a:r>
              <a:rPr lang="en-US" baseline="-25000" dirty="0" smtClean="0"/>
              <a:t>5</a:t>
            </a:r>
            <a:r>
              <a:rPr lang="en-US" dirty="0" smtClean="0"/>
              <a:t>)</a:t>
            </a:r>
          </a:p>
          <a:p>
            <a:pPr>
              <a:buNone/>
            </a:pPr>
            <a:r>
              <a:rPr lang="en-US" dirty="0" smtClean="0"/>
              <a:t>= (525 + 210 + 21)</a:t>
            </a:r>
          </a:p>
          <a:p>
            <a:pPr>
              <a:buNone/>
            </a:pPr>
            <a:r>
              <a:rPr lang="en-US" dirty="0" smtClean="0"/>
              <a:t>= 756.</a:t>
            </a:r>
          </a:p>
          <a:p>
            <a:pPr>
              <a:buNone/>
            </a:pP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6202362"/>
          </a:xfrm>
        </p:spPr>
        <p:txBody>
          <a:bodyPr/>
          <a:lstStyle/>
          <a:p>
            <a:r>
              <a:rPr lang="en-US" dirty="0" smtClean="0"/>
              <a:t>Perimeter &amp; Area</a:t>
            </a:r>
            <a:endParaRPr lang="en-IN"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274638"/>
            <a:ext cx="8229600" cy="6202362"/>
          </a:xfrm>
        </p:spPr>
        <p:txBody>
          <a:bodyPr>
            <a:normAutofit/>
          </a:bodyPr>
          <a:lstStyle/>
          <a:p>
            <a:pPr algn="l"/>
            <a:r>
              <a:rPr lang="en-US" dirty="0" smtClean="0"/>
              <a:t>	The face of the square and an equilateral triangle are equal with 12 inches. Find the quantitative relation of their area.</a:t>
            </a:r>
            <a:br>
              <a:rPr lang="en-US" dirty="0" smtClean="0"/>
            </a:br>
            <a:r>
              <a:rPr lang="en-US" dirty="0" smtClean="0"/>
              <a:t/>
            </a:r>
            <a:br>
              <a:rPr lang="en-US" dirty="0" smtClean="0"/>
            </a:br>
            <a:r>
              <a:rPr lang="en-US" dirty="0" smtClean="0"/>
              <a:t>a) 3:4 b) 2:3 c) 4:√3 </a:t>
            </a:r>
            <a:br>
              <a:rPr lang="en-US" dirty="0" smtClean="0"/>
            </a:br>
            <a:r>
              <a:rPr lang="en-US" dirty="0" smtClean="0"/>
              <a:t>d) 2:√3</a:t>
            </a:r>
            <a:br>
              <a:rPr lang="en-US" dirty="0" smtClean="0"/>
            </a:b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sp>
        <p:nvSpPr>
          <p:cNvPr id="4" name="Content Placeholder 3"/>
          <p:cNvSpPr>
            <a:spLocks noGrp="1"/>
          </p:cNvSpPr>
          <p:nvPr>
            <p:ph idx="1"/>
          </p:nvPr>
        </p:nvSpPr>
        <p:spPr>
          <a:xfrm>
            <a:off x="457200" y="304800"/>
            <a:ext cx="8229600" cy="6004560"/>
          </a:xfrm>
        </p:spPr>
        <p:txBody>
          <a:bodyPr/>
          <a:lstStyle/>
          <a:p>
            <a:pPr>
              <a:buNone/>
            </a:pPr>
            <a:r>
              <a:rPr lang="en-US" b="1" dirty="0" smtClean="0"/>
              <a:t>	Answer : </a:t>
            </a:r>
            <a:r>
              <a:rPr lang="en-US" dirty="0" smtClean="0"/>
              <a:t>c) 4: √ 3</a:t>
            </a:r>
          </a:p>
          <a:p>
            <a:pPr>
              <a:buNone/>
            </a:pPr>
            <a:r>
              <a:rPr lang="en-US" dirty="0" smtClean="0"/>
              <a:t>	Solution :</a:t>
            </a:r>
          </a:p>
          <a:p>
            <a:pPr>
              <a:buNone/>
            </a:pPr>
            <a:r>
              <a:rPr lang="en-US" dirty="0" smtClean="0"/>
              <a:t>	Area of a square with side a = a</a:t>
            </a:r>
            <a:r>
              <a:rPr lang="en-US" baseline="30000" dirty="0" smtClean="0"/>
              <a:t>2</a:t>
            </a:r>
            <a:r>
              <a:rPr lang="en-US" dirty="0" smtClean="0"/>
              <a:t/>
            </a:r>
            <a:br>
              <a:rPr lang="en-US" dirty="0" smtClean="0"/>
            </a:br>
            <a:r>
              <a:rPr lang="en-US" dirty="0" smtClean="0"/>
              <a:t/>
            </a:r>
            <a:br>
              <a:rPr lang="en-US" dirty="0" smtClean="0"/>
            </a:br>
            <a:r>
              <a:rPr lang="en-US" dirty="0" smtClean="0"/>
              <a:t>Area of an equilateral triangle with side b = </a:t>
            </a:r>
          </a:p>
          <a:p>
            <a:pPr>
              <a:buNone/>
            </a:pPr>
            <a:r>
              <a:rPr lang="en-US" dirty="0" smtClean="0"/>
              <a:t>    (√ 3)(b</a:t>
            </a:r>
            <a:r>
              <a:rPr lang="en-US" baseline="30000" dirty="0" smtClean="0"/>
              <a:t>2</a:t>
            </a:r>
            <a:r>
              <a:rPr lang="en-US" dirty="0" smtClean="0"/>
              <a:t>)/4.</a:t>
            </a:r>
            <a:br>
              <a:rPr lang="en-US" dirty="0" smtClean="0"/>
            </a:br>
            <a:r>
              <a:rPr lang="en-US" dirty="0" smtClean="0"/>
              <a:t>Here, b = 12 inches then √ 3(b</a:t>
            </a:r>
            <a:r>
              <a:rPr lang="en-US" baseline="30000" dirty="0" smtClean="0"/>
              <a:t>2</a:t>
            </a:r>
            <a:r>
              <a:rPr lang="en-US" dirty="0" smtClean="0"/>
              <a:t>)/4 = √ 3x12</a:t>
            </a:r>
            <a:r>
              <a:rPr lang="en-US" baseline="30000" dirty="0" smtClean="0"/>
              <a:t>2</a:t>
            </a:r>
            <a:r>
              <a:rPr lang="en-US" dirty="0" smtClean="0"/>
              <a:t>/4 </a:t>
            </a:r>
          </a:p>
          <a:p>
            <a:pPr>
              <a:buNone/>
            </a:pPr>
            <a:r>
              <a:rPr lang="en-US" dirty="0" smtClean="0"/>
              <a:t>	Now, the required relation = Area of the square / Area of the triangle = 12</a:t>
            </a:r>
            <a:r>
              <a:rPr lang="en-US" baseline="30000" dirty="0" smtClean="0"/>
              <a:t>2</a:t>
            </a:r>
            <a:r>
              <a:rPr lang="en-US" dirty="0" smtClean="0"/>
              <a:t> / [√ 3)(12</a:t>
            </a:r>
            <a:r>
              <a:rPr lang="en-US" baseline="30000" dirty="0" smtClean="0"/>
              <a:t>2</a:t>
            </a:r>
            <a:r>
              <a:rPr lang="en-US" dirty="0" smtClean="0"/>
              <a:t>)/4]</a:t>
            </a:r>
            <a:br>
              <a:rPr lang="en-US" dirty="0" smtClean="0"/>
            </a:br>
            <a:r>
              <a:rPr lang="en-US" dirty="0" smtClean="0"/>
              <a:t>= 4 x 12</a:t>
            </a:r>
            <a:r>
              <a:rPr lang="en-US" baseline="30000" dirty="0" smtClean="0"/>
              <a:t>2</a:t>
            </a:r>
            <a:r>
              <a:rPr lang="en-US" dirty="0" smtClean="0"/>
              <a:t> / √ 3)(12</a:t>
            </a:r>
            <a:r>
              <a:rPr lang="en-US" baseline="30000" dirty="0" smtClean="0"/>
              <a:t>2</a:t>
            </a:r>
            <a:r>
              <a:rPr lang="en-US" dirty="0" smtClean="0"/>
              <a:t>) = 4/ √ 3.</a:t>
            </a:r>
          </a:p>
          <a:p>
            <a:pPr>
              <a:buNone/>
            </a:pPr>
            <a:r>
              <a:rPr lang="en-US" dirty="0" smtClean="0"/>
              <a:t>	Hence, the answer is 4: √ 3.</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5897562"/>
          </a:xfrm>
        </p:spPr>
        <p:txBody>
          <a:bodyPr>
            <a:normAutofit/>
          </a:bodyPr>
          <a:lstStyle/>
          <a:p>
            <a:r>
              <a:rPr lang="en-US" dirty="0" smtClean="0"/>
              <a:t>Numerical Ability</a:t>
            </a:r>
            <a:br>
              <a:rPr lang="en-US" dirty="0" smtClean="0"/>
            </a:br>
            <a:endParaRPr lang="en-US" dirty="0"/>
          </a:p>
        </p:txBody>
      </p:sp>
      <p:sp>
        <p:nvSpPr>
          <p:cNvPr id="4" name="Content Placeholder 3"/>
          <p:cNvSpPr>
            <a:spLocks noGrp="1"/>
          </p:cNvSpPr>
          <p:nvPr>
            <p:ph idx="1"/>
          </p:nvPr>
        </p:nvSpPr>
        <p:spPr/>
        <p:txBody>
          <a:bodyPr/>
          <a:lstStyle/>
          <a:p>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457200" y="274638"/>
            <a:ext cx="8229600" cy="6354762"/>
          </a:xfrm>
        </p:spPr>
        <p:txBody>
          <a:bodyPr>
            <a:normAutofit/>
          </a:bodyPr>
          <a:lstStyle/>
          <a:p>
            <a:pPr algn="l"/>
            <a:r>
              <a:rPr lang="en-US" dirty="0" smtClean="0">
                <a:effectLst/>
              </a:rPr>
              <a:t> 	</a:t>
            </a:r>
            <a:r>
              <a:rPr lang="en-US" sz="3100" dirty="0" smtClean="0">
                <a:effectLst/>
              </a:rPr>
              <a:t>The fourteen digits of a credit card are to be written in the boxes shown above.  If the sum of every three consecutive digits is 18, then the value of x is :</a:t>
            </a:r>
            <a:br>
              <a:rPr lang="en-US" sz="3100" dirty="0" smtClean="0">
                <a:effectLst/>
              </a:rPr>
            </a:br>
            <a:r>
              <a:rPr lang="en-US" sz="3100" dirty="0" smtClean="0">
                <a:effectLst/>
              </a:rPr>
              <a:t/>
            </a:r>
            <a:br>
              <a:rPr lang="en-US" sz="3100" dirty="0" smtClean="0">
                <a:effectLst/>
              </a:rPr>
            </a:br>
            <a:r>
              <a:rPr lang="en-US" sz="3100" dirty="0" smtClean="0">
                <a:effectLst/>
              </a:rPr>
              <a:t>a. 3</a:t>
            </a:r>
            <a:br>
              <a:rPr lang="en-US" sz="3100" dirty="0" smtClean="0">
                <a:effectLst/>
              </a:rPr>
            </a:br>
            <a:r>
              <a:rPr lang="en-US" sz="3100" dirty="0" smtClean="0">
                <a:effectLst/>
              </a:rPr>
              <a:t>b. cannot be determined.</a:t>
            </a:r>
            <a:br>
              <a:rPr lang="en-US" sz="3100" dirty="0" smtClean="0">
                <a:effectLst/>
              </a:rPr>
            </a:br>
            <a:r>
              <a:rPr lang="en-US" sz="3100" dirty="0" smtClean="0">
                <a:effectLst/>
              </a:rPr>
              <a:t>c. 2</a:t>
            </a:r>
            <a:br>
              <a:rPr lang="en-US" sz="3100" dirty="0" smtClean="0">
                <a:effectLst/>
              </a:rPr>
            </a:br>
            <a:r>
              <a:rPr lang="en-US" sz="3100" dirty="0" smtClean="0">
                <a:effectLst/>
              </a:rPr>
              <a:t>d. 1</a:t>
            </a:r>
            <a:endParaRPr lang="en-US" dirty="0"/>
          </a:p>
        </p:txBody>
      </p:sp>
      <p:pic>
        <p:nvPicPr>
          <p:cNvPr id="5" name="Content Placeholder 4" descr="http://4.bp.blogspot.com/--EAxiWUuWWU/VAr83bKwhhI/AAAAAAAAJDo/FnbBhjCqUs0/s1600/TCS%2B1.png">
            <a:hlinkClick r:id="rId2"/>
          </p:cNvPr>
          <p:cNvPicPr>
            <a:picLocks noGrp="1"/>
          </p:cNvPicPr>
          <p:nvPr>
            <p:ph sz="half" idx="4294967295"/>
          </p:nvPr>
        </p:nvPicPr>
        <p:blipFill>
          <a:blip r:embed="rId3"/>
          <a:stretch>
            <a:fillRect/>
          </a:stretch>
        </p:blipFill>
        <p:spPr bwMode="auto">
          <a:xfrm>
            <a:off x="1295400" y="457200"/>
            <a:ext cx="6096000" cy="588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45719"/>
          </a:xfrm>
        </p:spPr>
        <p:txBody>
          <a:bodyPr>
            <a:normAutofit fontScale="90000"/>
          </a:bodyPr>
          <a:lstStyle/>
          <a:p>
            <a:endParaRPr lang="en-US" dirty="0"/>
          </a:p>
        </p:txBody>
      </p:sp>
      <p:sp>
        <p:nvSpPr>
          <p:cNvPr id="4" name="Content Placeholder 3"/>
          <p:cNvSpPr>
            <a:spLocks noGrp="1"/>
          </p:cNvSpPr>
          <p:nvPr>
            <p:ph idx="1"/>
          </p:nvPr>
        </p:nvSpPr>
        <p:spPr>
          <a:xfrm>
            <a:off x="457200" y="228600"/>
            <a:ext cx="8229600" cy="6080760"/>
          </a:xfrm>
        </p:spPr>
        <p:txBody>
          <a:bodyPr>
            <a:normAutofit/>
          </a:bodyPr>
          <a:lstStyle/>
          <a:p>
            <a:pPr>
              <a:buNone/>
            </a:pPr>
            <a:endParaRPr lang="en-US" dirty="0" smtClean="0"/>
          </a:p>
          <a:p>
            <a:pPr>
              <a:buNone/>
            </a:pPr>
            <a:r>
              <a:rPr lang="en-US" dirty="0" smtClean="0"/>
              <a:t>	Answer  : (a)</a:t>
            </a:r>
            <a:br>
              <a:rPr lang="en-US" dirty="0" smtClean="0"/>
            </a:br>
            <a:r>
              <a:rPr lang="en-US" dirty="0" smtClean="0"/>
              <a:t/>
            </a:r>
            <a:br>
              <a:rPr lang="en-US" dirty="0" smtClean="0"/>
            </a:br>
            <a:r>
              <a:rPr lang="en-US" dirty="0" smtClean="0"/>
              <a:t>Let us assume right most two squares are a , b</a:t>
            </a:r>
            <a:br>
              <a:rPr lang="en-US" dirty="0" smtClean="0"/>
            </a:br>
            <a:r>
              <a:rPr lang="en-US" dirty="0" smtClean="0"/>
              <a:t>Then Sum of all the squares = 18 x 4 + a + b .......... (1)</a:t>
            </a:r>
            <a:br>
              <a:rPr lang="en-US" dirty="0" smtClean="0"/>
            </a:br>
            <a:r>
              <a:rPr lang="en-US" dirty="0" smtClean="0"/>
              <a:t>Also Sum of the squares before 7 = 18</a:t>
            </a:r>
            <a:br>
              <a:rPr lang="en-US" dirty="0" smtClean="0"/>
            </a:br>
            <a:r>
              <a:rPr lang="en-US" dirty="0" smtClean="0"/>
              <a:t>Sum of the squares between 7, x = 18</a:t>
            </a:r>
            <a:br>
              <a:rPr lang="en-US" dirty="0" smtClean="0"/>
            </a:br>
            <a:r>
              <a:rPr lang="en-US" dirty="0" smtClean="0"/>
              <a:t>and sum of the squares between x , 8 = 18</a:t>
            </a:r>
            <a:br>
              <a:rPr lang="en-US" dirty="0" smtClean="0"/>
            </a:br>
            <a:r>
              <a:rPr lang="en-US" dirty="0" smtClean="0"/>
              <a:t>So,  Sum of the 14 squares = </a:t>
            </a:r>
          </a:p>
          <a:p>
            <a:pPr>
              <a:buNone/>
            </a:pPr>
            <a:r>
              <a:rPr lang="en-US" dirty="0" smtClean="0"/>
              <a:t>                      18 + 7 + 18 + x + 18  + 8 + a + b (2)</a:t>
            </a:r>
            <a:br>
              <a:rPr lang="en-US" dirty="0" smtClean="0"/>
            </a:br>
            <a:r>
              <a:rPr lang="en-US" dirty="0" smtClean="0"/>
              <a:t>Equating 1 and 2 we get x = 3</a:t>
            </a:r>
          </a:p>
          <a:p>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274638"/>
            <a:ext cx="8229600" cy="6278562"/>
          </a:xfrm>
        </p:spPr>
        <p:txBody>
          <a:bodyPr>
            <a:normAutofit/>
          </a:bodyPr>
          <a:lstStyle/>
          <a:p>
            <a:pPr algn="l"/>
            <a:r>
              <a:rPr lang="en-US" dirty="0" smtClean="0"/>
              <a:t>	</a:t>
            </a:r>
            <a:r>
              <a:rPr lang="en-US" dirty="0" err="1" smtClean="0"/>
              <a:t>E</a:t>
            </a:r>
            <a:r>
              <a:rPr lang="en-US" sz="2700" dirty="0" err="1" smtClean="0"/>
              <a:t>esha</a:t>
            </a:r>
            <a:r>
              <a:rPr lang="en-US" sz="2700" dirty="0" smtClean="0"/>
              <a:t> bought 18 sharpeners for Rs.100.  She paid 1 rupee more for each white sharpener than for each brown sharpener.  What is the price of a white sharpener and how many white sharpener did she buy ?</a:t>
            </a:r>
            <a:br>
              <a:rPr lang="en-US" sz="2700" dirty="0" smtClean="0"/>
            </a:br>
            <a:r>
              <a:rPr lang="en-US" sz="2700" dirty="0" smtClean="0"/>
              <a:t/>
            </a:r>
            <a:br>
              <a:rPr lang="en-US" sz="2700" dirty="0" smtClean="0"/>
            </a:br>
            <a:r>
              <a:rPr lang="en-US" sz="2700" dirty="0" smtClean="0"/>
              <a:t>	a. Rs.5, 10</a:t>
            </a:r>
            <a:br>
              <a:rPr lang="en-US" sz="2700" dirty="0" smtClean="0"/>
            </a:br>
            <a:r>
              <a:rPr lang="en-US" sz="2700" dirty="0" smtClean="0"/>
              <a:t>	b. Rs.6, 10</a:t>
            </a:r>
            <a:br>
              <a:rPr lang="en-US" sz="2700" dirty="0" smtClean="0"/>
            </a:br>
            <a:r>
              <a:rPr lang="en-US" sz="2700" dirty="0" smtClean="0"/>
              <a:t>	c. Rs.5, 8</a:t>
            </a:r>
            <a:br>
              <a:rPr lang="en-US" sz="2700" dirty="0" smtClean="0"/>
            </a:br>
            <a:r>
              <a:rPr lang="en-US" sz="2700" dirty="0" smtClean="0"/>
              <a:t>	d. Rs.6, 8</a:t>
            </a:r>
            <a:br>
              <a:rPr lang="en-US" sz="2700" dirty="0" smtClean="0"/>
            </a:br>
            <a:endParaRPr lang="en-US" sz="27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533400"/>
            <a:ext cx="8229600" cy="5775960"/>
          </a:xfrm>
        </p:spPr>
        <p:txBody>
          <a:bodyPr/>
          <a:lstStyle/>
          <a:p>
            <a:pPr>
              <a:buNone/>
            </a:pPr>
            <a:r>
              <a:rPr lang="en-US" dirty="0" smtClean="0"/>
              <a:t>	</a:t>
            </a:r>
          </a:p>
          <a:p>
            <a:pPr>
              <a:buNone/>
            </a:pPr>
            <a:r>
              <a:rPr lang="en-US" dirty="0" smtClean="0"/>
              <a:t>	Answer: (b)</a:t>
            </a:r>
          </a:p>
          <a:p>
            <a:pPr>
              <a:buNone/>
            </a:pPr>
            <a:r>
              <a:rPr lang="en-US" dirty="0" smtClean="0"/>
              <a:t/>
            </a:r>
            <a:br>
              <a:rPr lang="en-US" dirty="0" smtClean="0"/>
            </a:br>
            <a:r>
              <a:rPr lang="en-US" dirty="0" smtClean="0"/>
              <a:t>    Just check the options. If she bought 10 white sharpeners at Rs.6 per piece, She has spent Rs.60 already. And with the remaining Rs.40, she bought 8 brown sharpeners at 40/8 = Rs.5 which is Rs.1 less than White sharpener.</a:t>
            </a:r>
          </a:p>
          <a:p>
            <a:pPr>
              <a:buNone/>
            </a:pP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73762"/>
          </a:xfrm>
        </p:spPr>
        <p:txBody>
          <a:bodyPr>
            <a:normAutofit/>
          </a:bodyPr>
          <a:lstStyle/>
          <a:p>
            <a:pPr algn="just"/>
            <a:r>
              <a:rPr lang="en-US" dirty="0" smtClean="0"/>
              <a:t>	</a:t>
            </a:r>
            <a:r>
              <a:rPr lang="en-US" sz="3600" dirty="0" smtClean="0"/>
              <a:t>How many 3-digit numbers can be formed from the digits 2, 3, 5, 6, 7 and 9, which are divisible by 5 and none of the digits is repeated?</a:t>
            </a:r>
            <a:endParaRPr lang="en-US" sz="36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normAutofit/>
          </a:bodyPr>
          <a:lstStyle/>
          <a:p>
            <a:pPr>
              <a:buNone/>
            </a:pPr>
            <a:r>
              <a:rPr lang="en-US" b="1" dirty="0" smtClean="0"/>
              <a:t>		</a:t>
            </a:r>
          </a:p>
          <a:p>
            <a:pPr>
              <a:buNone/>
            </a:pPr>
            <a:r>
              <a:rPr lang="en-US" b="1" dirty="0" smtClean="0"/>
              <a:t>        Answer:</a:t>
            </a:r>
            <a:r>
              <a:rPr lang="en-US" dirty="0" smtClean="0"/>
              <a:t> (d)</a:t>
            </a:r>
          </a:p>
          <a:p>
            <a:pPr>
              <a:buNone/>
            </a:pPr>
            <a:r>
              <a:rPr lang="en-US" dirty="0" smtClean="0"/>
              <a:t>		Since each desired number is divisible by 5, so we must have 5 at the unit place. So, there is 1 way of doing it.</a:t>
            </a:r>
          </a:p>
          <a:p>
            <a:pPr>
              <a:buNone/>
            </a:pPr>
            <a:r>
              <a:rPr lang="en-US" dirty="0" smtClean="0"/>
              <a:t>	        The tens place can now be filled by any of the remaining 5 digits (2, 3, 6, 7, 9). So, there are 5 ways of filling the tens place.</a:t>
            </a:r>
          </a:p>
          <a:p>
            <a:pPr>
              <a:buNone/>
            </a:pPr>
            <a:r>
              <a:rPr lang="en-US" dirty="0" smtClean="0"/>
              <a:t>	    The hundreds place can now be filled by any of the remaining 4 digits. So, there are 4 ways of filling it.</a:t>
            </a:r>
          </a:p>
          <a:p>
            <a:pPr>
              <a:buNone/>
            </a:pPr>
            <a:r>
              <a:rPr lang="en-US" dirty="0" smtClean="0"/>
              <a:t>	Required number of numbers = (1 x 5 x 4) = 20</a:t>
            </a:r>
          </a:p>
          <a:p>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97562"/>
          </a:xfrm>
        </p:spPr>
        <p:txBody>
          <a:bodyPr/>
          <a:lstStyle/>
          <a:p>
            <a:pPr algn="l"/>
            <a:r>
              <a:rPr lang="en-US" dirty="0" smtClean="0">
                <a:effectLst>
                  <a:outerShdw blurRad="38100" dist="38100" dir="2700000" algn="tl">
                    <a:srgbClr val="000000">
                      <a:alpha val="43137"/>
                    </a:srgbClr>
                  </a:outerShdw>
                </a:effectLst>
              </a:rPr>
              <a:t>	</a:t>
            </a:r>
            <a:r>
              <a:rPr lang="en-US" sz="3600" dirty="0" smtClean="0">
                <a:effectLst>
                  <a:outerShdw blurRad="38100" dist="38100" dir="2700000" algn="tl">
                    <a:srgbClr val="000000">
                      <a:alpha val="43137"/>
                    </a:srgbClr>
                  </a:outerShdw>
                </a:effectLst>
              </a:rPr>
              <a:t>If n is an odd integer, then which of the options will be even.</a:t>
            </a:r>
            <a:br>
              <a:rPr lang="en-US" sz="3600" dirty="0" smtClean="0">
                <a:effectLst>
                  <a:outerShdw blurRad="38100" dist="38100" dir="2700000" algn="tl">
                    <a:srgbClr val="000000">
                      <a:alpha val="43137"/>
                    </a:srgbClr>
                  </a:outerShdw>
                </a:effectLst>
              </a:rPr>
            </a:br>
            <a:r>
              <a:rPr lang="en-US" sz="3600" dirty="0" smtClean="0">
                <a:effectLst>
                  <a:outerShdw blurRad="38100" dist="38100" dir="2700000" algn="tl">
                    <a:srgbClr val="000000">
                      <a:alpha val="43137"/>
                    </a:srgbClr>
                  </a:outerShdw>
                </a:effectLst>
              </a:rPr>
              <a:t/>
            </a:r>
            <a:br>
              <a:rPr lang="en-US" sz="3600" dirty="0" smtClean="0">
                <a:effectLst>
                  <a:outerShdw blurRad="38100" dist="38100" dir="2700000" algn="tl">
                    <a:srgbClr val="000000">
                      <a:alpha val="43137"/>
                    </a:srgbClr>
                  </a:outerShdw>
                </a:effectLst>
              </a:rPr>
            </a:br>
            <a:r>
              <a:rPr lang="en-US" sz="3600" dirty="0" smtClean="0">
                <a:effectLst>
                  <a:outerShdw blurRad="38100" dist="38100" dir="2700000" algn="tl">
                    <a:srgbClr val="000000">
                      <a:alpha val="43137"/>
                    </a:srgbClr>
                  </a:outerShdw>
                </a:effectLst>
              </a:rPr>
              <a:t>a)(n</a:t>
            </a:r>
            <a:r>
              <a:rPr lang="en-US" sz="3600" baseline="30000" dirty="0" smtClean="0">
                <a:effectLst>
                  <a:outerShdw blurRad="38100" dist="38100" dir="2700000" algn="tl">
                    <a:srgbClr val="000000">
                      <a:alpha val="43137"/>
                    </a:srgbClr>
                  </a:outerShdw>
                </a:effectLst>
              </a:rPr>
              <a:t>2</a:t>
            </a:r>
            <a:r>
              <a:rPr lang="en-US" sz="3600" dirty="0" smtClean="0">
                <a:effectLst>
                  <a:outerShdw blurRad="38100" dist="38100" dir="2700000" algn="tl">
                    <a:srgbClr val="000000">
                      <a:alpha val="43137"/>
                    </a:srgbClr>
                  </a:outerShdw>
                </a:effectLst>
              </a:rPr>
              <a:t>)/2 + n </a:t>
            </a:r>
            <a:br>
              <a:rPr lang="en-US" sz="3600" dirty="0" smtClean="0">
                <a:effectLst>
                  <a:outerShdw blurRad="38100" dist="38100" dir="2700000" algn="tl">
                    <a:srgbClr val="000000">
                      <a:alpha val="43137"/>
                    </a:srgbClr>
                  </a:outerShdw>
                </a:effectLst>
              </a:rPr>
            </a:br>
            <a:r>
              <a:rPr lang="en-US" sz="3600" dirty="0" smtClean="0">
                <a:effectLst>
                  <a:outerShdw blurRad="38100" dist="38100" dir="2700000" algn="tl">
                    <a:srgbClr val="000000">
                      <a:alpha val="43137"/>
                    </a:srgbClr>
                  </a:outerShdw>
                </a:effectLst>
              </a:rPr>
              <a:t>b)</a:t>
            </a:r>
            <a:r>
              <a:rPr lang="en-US" sz="3600" dirty="0" err="1" smtClean="0">
                <a:effectLst>
                  <a:outerShdw blurRad="38100" dist="38100" dir="2700000" algn="tl">
                    <a:srgbClr val="000000">
                      <a:alpha val="43137"/>
                    </a:srgbClr>
                  </a:outerShdw>
                </a:effectLst>
              </a:rPr>
              <a:t>n</a:t>
            </a:r>
            <a:r>
              <a:rPr lang="en-US" sz="3600" baseline="30000" dirty="0" err="1" smtClean="0">
                <a:effectLst>
                  <a:outerShdw blurRad="38100" dist="38100" dir="2700000" algn="tl">
                    <a:srgbClr val="000000">
                      <a:alpha val="43137"/>
                    </a:srgbClr>
                  </a:outerShdw>
                </a:effectLst>
              </a:rPr>
              <a:t>n</a:t>
            </a:r>
            <a:r>
              <a:rPr lang="en-US" sz="3600" dirty="0" smtClean="0">
                <a:effectLst>
                  <a:outerShdw blurRad="38100" dist="38100" dir="2700000" algn="tl">
                    <a:srgbClr val="000000">
                      <a:alpha val="43137"/>
                    </a:srgbClr>
                  </a:outerShdw>
                </a:effectLst>
              </a:rPr>
              <a:t> + n + 1 </a:t>
            </a:r>
            <a:br>
              <a:rPr lang="en-US" sz="3600" dirty="0" smtClean="0">
                <a:effectLst>
                  <a:outerShdw blurRad="38100" dist="38100" dir="2700000" algn="tl">
                    <a:srgbClr val="000000">
                      <a:alpha val="43137"/>
                    </a:srgbClr>
                  </a:outerShdw>
                </a:effectLst>
              </a:rPr>
            </a:br>
            <a:r>
              <a:rPr lang="en-US" sz="3600" dirty="0" smtClean="0">
                <a:effectLst>
                  <a:outerShdw blurRad="38100" dist="38100" dir="2700000" algn="tl">
                    <a:srgbClr val="000000">
                      <a:alpha val="43137"/>
                    </a:srgbClr>
                  </a:outerShdw>
                </a:effectLst>
              </a:rPr>
              <a:t>c)(n</a:t>
            </a:r>
            <a:r>
              <a:rPr lang="en-US" sz="3600" baseline="30000" dirty="0" smtClean="0">
                <a:effectLst>
                  <a:outerShdw blurRad="38100" dist="38100" dir="2700000" algn="tl">
                    <a:srgbClr val="000000">
                      <a:alpha val="43137"/>
                    </a:srgbClr>
                  </a:outerShdw>
                </a:effectLst>
              </a:rPr>
              <a:t>2</a:t>
            </a:r>
            <a:r>
              <a:rPr lang="en-US" sz="3600" dirty="0" smtClean="0">
                <a:effectLst>
                  <a:outerShdw blurRad="38100" dist="38100" dir="2700000" algn="tl">
                    <a:srgbClr val="000000">
                      <a:alpha val="43137"/>
                    </a:srgbClr>
                  </a:outerShdw>
                </a:effectLst>
              </a:rPr>
              <a:t> + 3)</a:t>
            </a:r>
            <a:r>
              <a:rPr lang="en-US" sz="3600" baseline="30000" dirty="0" smtClean="0">
                <a:effectLst>
                  <a:outerShdw blurRad="38100" dist="38100" dir="2700000" algn="tl">
                    <a:srgbClr val="000000">
                      <a:alpha val="43137"/>
                    </a:srgbClr>
                  </a:outerShdw>
                </a:effectLst>
              </a:rPr>
              <a:t>2</a:t>
            </a:r>
            <a:r>
              <a:rPr lang="en-US" sz="3600" dirty="0" smtClean="0">
                <a:effectLst>
                  <a:outerShdw blurRad="38100" dist="38100" dir="2700000" algn="tl">
                    <a:srgbClr val="000000">
                      <a:alpha val="43137"/>
                    </a:srgbClr>
                  </a:outerShdw>
                </a:effectLst>
              </a:rPr>
              <a:t> </a:t>
            </a:r>
            <a:br>
              <a:rPr lang="en-US" sz="3600" dirty="0" smtClean="0">
                <a:effectLst>
                  <a:outerShdw blurRad="38100" dist="38100" dir="2700000" algn="tl">
                    <a:srgbClr val="000000">
                      <a:alpha val="43137"/>
                    </a:srgbClr>
                  </a:outerShdw>
                </a:effectLst>
              </a:rPr>
            </a:br>
            <a:r>
              <a:rPr lang="en-US" sz="3600" dirty="0" smtClean="0">
                <a:effectLst>
                  <a:outerShdw blurRad="38100" dist="38100" dir="2700000" algn="tl">
                    <a:srgbClr val="000000">
                      <a:alpha val="43137"/>
                    </a:srgbClr>
                  </a:outerShdw>
                </a:effectLst>
              </a:rPr>
              <a:t>d)none of these</a:t>
            </a:r>
            <a:r>
              <a:rPr lang="en-US" sz="3600" dirty="0" smtClean="0"/>
              <a:t/>
            </a:r>
            <a:br>
              <a:rPr lang="en-US" sz="3600" dirty="0" smtClean="0"/>
            </a:br>
            <a:endParaRPr lang="en-US" sz="3600" dirty="0"/>
          </a:p>
        </p:txBody>
      </p:sp>
      <p:sp>
        <p:nvSpPr>
          <p:cNvPr id="3" name="Content Placeholder 2"/>
          <p:cNvSpPr>
            <a:spLocks noGrp="1"/>
          </p:cNvSpPr>
          <p:nvPr>
            <p:ph idx="1"/>
          </p:nvPr>
        </p:nvSpPr>
        <p:spPr>
          <a:xfrm>
            <a:off x="457200" y="4648200"/>
            <a:ext cx="8229600" cy="1661160"/>
          </a:xfrm>
        </p:spPr>
        <p:txBody>
          <a:bodyPr/>
          <a:lstStyle/>
          <a:p>
            <a:endParaRPr lang="en-US" dirty="0" smtClean="0"/>
          </a:p>
          <a:p>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228600"/>
            <a:ext cx="8229600" cy="6080760"/>
          </a:xfrm>
        </p:spPr>
        <p:txBody>
          <a:bodyPr>
            <a:normAutofit fontScale="92500" lnSpcReduction="10000"/>
          </a:bodyPr>
          <a:lstStyle/>
          <a:p>
            <a:pPr>
              <a:buNone/>
            </a:pPr>
            <a:r>
              <a:rPr lang="en-US" dirty="0" smtClean="0"/>
              <a:t>	Answer : (c ) Consider option a,</a:t>
            </a:r>
            <a:br>
              <a:rPr lang="en-US" dirty="0" smtClean="0"/>
            </a:br>
            <a:r>
              <a:rPr lang="en-US" dirty="0" smtClean="0"/>
              <a:t>since n is an odd number then n</a:t>
            </a:r>
            <a:r>
              <a:rPr lang="en-US" baseline="30000" dirty="0" smtClean="0"/>
              <a:t>2</a:t>
            </a:r>
            <a:r>
              <a:rPr lang="en-US" dirty="0" smtClean="0"/>
              <a:t> is also an odd</a:t>
            </a:r>
            <a:br>
              <a:rPr lang="en-US" dirty="0" smtClean="0"/>
            </a:br>
            <a:r>
              <a:rPr lang="en-US" dirty="0" smtClean="0"/>
              <a:t>We can express (n</a:t>
            </a:r>
            <a:r>
              <a:rPr lang="en-US" baseline="30000" dirty="0" smtClean="0"/>
              <a:t>2</a:t>
            </a:r>
            <a:r>
              <a:rPr lang="en-US" dirty="0" smtClean="0"/>
              <a:t>)/2 + n as ( n</a:t>
            </a:r>
            <a:r>
              <a:rPr lang="en-US" baseline="30000" dirty="0" smtClean="0"/>
              <a:t>2</a:t>
            </a:r>
            <a:r>
              <a:rPr lang="en-US" dirty="0" smtClean="0"/>
              <a:t> + 2n)/ 2.</a:t>
            </a:r>
            <a:br>
              <a:rPr lang="en-US" dirty="0" smtClean="0"/>
            </a:br>
            <a:r>
              <a:rPr lang="en-US" dirty="0" smtClean="0"/>
              <a:t>And n</a:t>
            </a:r>
            <a:r>
              <a:rPr lang="en-US" baseline="30000" dirty="0" smtClean="0"/>
              <a:t>2</a:t>
            </a:r>
            <a:r>
              <a:rPr lang="en-US" dirty="0" smtClean="0"/>
              <a:t> is odd and 2n is even, then n</a:t>
            </a:r>
            <a:r>
              <a:rPr lang="en-US" baseline="30000" dirty="0" smtClean="0"/>
              <a:t>2</a:t>
            </a:r>
            <a:r>
              <a:rPr lang="en-US" dirty="0" smtClean="0"/>
              <a:t> + 2n will be odd</a:t>
            </a:r>
            <a:br>
              <a:rPr lang="en-US" dirty="0" smtClean="0"/>
            </a:br>
            <a:r>
              <a:rPr lang="en-US" dirty="0" smtClean="0"/>
              <a:t>Then ( n</a:t>
            </a:r>
            <a:r>
              <a:rPr lang="en-US" baseline="30000" dirty="0" smtClean="0"/>
              <a:t>2</a:t>
            </a:r>
            <a:r>
              <a:rPr lang="en-US" dirty="0" smtClean="0"/>
              <a:t> + 2n)/ 2 is not an even integer.</a:t>
            </a:r>
          </a:p>
          <a:p>
            <a:pPr>
              <a:buNone/>
            </a:pPr>
            <a:r>
              <a:rPr lang="en-US" dirty="0" smtClean="0"/>
              <a:t>	Consider option b,</a:t>
            </a:r>
            <a:br>
              <a:rPr lang="en-US" dirty="0" smtClean="0"/>
            </a:br>
            <a:r>
              <a:rPr lang="en-US" dirty="0" smtClean="0"/>
              <a:t>since n is odd, then n power anything is odd and </a:t>
            </a:r>
            <a:r>
              <a:rPr lang="en-US" dirty="0" err="1" smtClean="0"/>
              <a:t>n</a:t>
            </a:r>
            <a:r>
              <a:rPr lang="en-US" baseline="30000" dirty="0" err="1" smtClean="0"/>
              <a:t>n</a:t>
            </a:r>
            <a:r>
              <a:rPr lang="en-US" dirty="0" smtClean="0"/>
              <a:t> is odd.</a:t>
            </a:r>
            <a:br>
              <a:rPr lang="en-US" dirty="0" smtClean="0"/>
            </a:br>
            <a:r>
              <a:rPr lang="en-US" dirty="0" smtClean="0"/>
              <a:t>The addition of 3 odd numbers is odd, then </a:t>
            </a:r>
            <a:r>
              <a:rPr lang="en-US" dirty="0" err="1" smtClean="0"/>
              <a:t>n</a:t>
            </a:r>
            <a:r>
              <a:rPr lang="en-US" baseline="30000" dirty="0" err="1" smtClean="0"/>
              <a:t>n</a:t>
            </a:r>
            <a:r>
              <a:rPr lang="en-US" dirty="0" smtClean="0"/>
              <a:t> + n + 1 is an odd integer.</a:t>
            </a:r>
          </a:p>
          <a:p>
            <a:pPr>
              <a:buNone/>
            </a:pPr>
            <a:r>
              <a:rPr lang="en-US" dirty="0" smtClean="0"/>
              <a:t>	Consider option c,</a:t>
            </a:r>
            <a:br>
              <a:rPr lang="en-US" dirty="0" smtClean="0"/>
            </a:br>
            <a:r>
              <a:rPr lang="en-US" dirty="0" smtClean="0"/>
              <a:t>Here n</a:t>
            </a:r>
            <a:r>
              <a:rPr lang="en-US" baseline="30000" dirty="0" smtClean="0"/>
              <a:t>2</a:t>
            </a:r>
            <a:r>
              <a:rPr lang="en-US" dirty="0" smtClean="0"/>
              <a:t> is odd and then n</a:t>
            </a:r>
            <a:r>
              <a:rPr lang="en-US" baseline="30000" dirty="0" smtClean="0"/>
              <a:t>2</a:t>
            </a:r>
            <a:r>
              <a:rPr lang="en-US" dirty="0" smtClean="0"/>
              <a:t> + 3 is also odd.</a:t>
            </a:r>
            <a:br>
              <a:rPr lang="en-US" dirty="0" smtClean="0"/>
            </a:br>
            <a:r>
              <a:rPr lang="en-US" dirty="0" smtClean="0"/>
              <a:t>Now, the square of an odd integer is odd, then (n</a:t>
            </a:r>
            <a:r>
              <a:rPr lang="en-US" baseline="30000" dirty="0" smtClean="0"/>
              <a:t>2</a:t>
            </a:r>
            <a:r>
              <a:rPr lang="en-US" dirty="0" smtClean="0"/>
              <a:t> + 3)</a:t>
            </a:r>
            <a:r>
              <a:rPr lang="en-US" baseline="30000" dirty="0" smtClean="0"/>
              <a:t>2</a:t>
            </a:r>
            <a:r>
              <a:rPr lang="en-US" dirty="0" smtClean="0"/>
              <a:t> is an even integer.</a:t>
            </a:r>
          </a:p>
          <a:p>
            <a:pPr>
              <a:buNone/>
            </a:pPr>
            <a:r>
              <a:rPr lang="en-US" dirty="0" smtClean="0"/>
              <a:t>	Hence the option c)(n</a:t>
            </a:r>
            <a:r>
              <a:rPr lang="en-US" baseline="30000" dirty="0" smtClean="0"/>
              <a:t>2</a:t>
            </a:r>
            <a:r>
              <a:rPr lang="en-US" dirty="0" smtClean="0"/>
              <a:t> + 3)</a:t>
            </a:r>
            <a:r>
              <a:rPr lang="en-US" baseline="30000" dirty="0" smtClean="0"/>
              <a:t>2</a:t>
            </a:r>
            <a:r>
              <a:rPr lang="en-US" dirty="0" smtClean="0"/>
              <a:t> is the answer.</a:t>
            </a:r>
          </a:p>
          <a:p>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440362"/>
          </a:xfrm>
        </p:spPr>
        <p:txBody>
          <a:bodyPr>
            <a:normAutofit fontScale="90000"/>
          </a:bodyPr>
          <a:lstStyle/>
          <a:p>
            <a:pPr algn="l"/>
            <a:r>
              <a:rPr lang="en-US" dirty="0" smtClean="0"/>
              <a:t>	</a:t>
            </a:r>
            <a:br>
              <a:rPr lang="en-US" dirty="0" smtClean="0"/>
            </a:br>
            <a:r>
              <a:rPr lang="en-US" dirty="0" smtClean="0"/>
              <a:t>	Find the odd number out</a:t>
            </a:r>
            <a:br>
              <a:rPr lang="en-US" dirty="0" smtClean="0"/>
            </a:br>
            <a:r>
              <a:rPr lang="en-US" dirty="0" smtClean="0"/>
              <a:t>396, 462, 572, 427, 671, 264</a:t>
            </a:r>
            <a:br>
              <a:rPr lang="en-US" dirty="0" smtClean="0"/>
            </a:br>
            <a:r>
              <a:rPr lang="en-US" dirty="0" smtClean="0"/>
              <a:t/>
            </a:r>
            <a:br>
              <a:rPr lang="en-US" dirty="0" smtClean="0"/>
            </a:br>
            <a:r>
              <a:rPr lang="en-US" dirty="0" smtClean="0"/>
              <a:t>	A.396</a:t>
            </a:r>
            <a:br>
              <a:rPr lang="en-US" dirty="0" smtClean="0"/>
            </a:br>
            <a:r>
              <a:rPr lang="en-US" dirty="0" smtClean="0"/>
              <a:t>	B.427</a:t>
            </a:r>
            <a:br>
              <a:rPr lang="en-US" dirty="0" smtClean="0"/>
            </a:br>
            <a:r>
              <a:rPr lang="en-US" dirty="0" smtClean="0"/>
              <a:t>	C.671</a:t>
            </a:r>
            <a:br>
              <a:rPr lang="en-US" dirty="0" smtClean="0"/>
            </a:br>
            <a:r>
              <a:rPr lang="en-US" dirty="0" smtClean="0"/>
              <a:t>	D.264</a:t>
            </a:r>
            <a:br>
              <a:rPr lang="en-US" dirty="0" smtClean="0"/>
            </a:br>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2514600"/>
            <a:ext cx="8229600" cy="2743200"/>
          </a:xfrm>
        </p:spPr>
        <p:txBody>
          <a:bodyPr/>
          <a:lstStyle/>
          <a:p>
            <a:pPr>
              <a:buNone/>
            </a:pPr>
            <a:r>
              <a:rPr lang="en-US" b="1" dirty="0" smtClean="0"/>
              <a:t> Answer:</a:t>
            </a:r>
            <a:r>
              <a:rPr lang="en-US" dirty="0" smtClean="0"/>
              <a:t> Option </a:t>
            </a:r>
            <a:r>
              <a:rPr lang="en-US" b="1" dirty="0" smtClean="0"/>
              <a:t>(b)</a:t>
            </a:r>
            <a:endParaRPr lang="en-US" dirty="0" smtClean="0"/>
          </a:p>
          <a:p>
            <a:pPr>
              <a:buNone/>
            </a:pPr>
            <a:r>
              <a:rPr lang="en-US" dirty="0" smtClean="0"/>
              <a:t>		In each number except 427, the middle digit is the sum of other two.</a:t>
            </a:r>
          </a:p>
          <a:p>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5162"/>
          </a:xfrm>
        </p:spPr>
        <p:txBody>
          <a:bodyPr>
            <a:normAutofit fontScale="90000"/>
          </a:bodyPr>
          <a:lstStyle/>
          <a:p>
            <a:pPr algn="l"/>
            <a:r>
              <a:rPr lang="en-US" dirty="0" smtClean="0"/>
              <a:t/>
            </a:r>
            <a:br>
              <a:rPr lang="en-US" dirty="0" smtClean="0"/>
            </a:br>
            <a:r>
              <a:rPr lang="en-US" dirty="0" smtClean="0"/>
              <a:t>	Find the odd number out</a:t>
            </a:r>
            <a:br>
              <a:rPr lang="en-US" dirty="0" smtClean="0"/>
            </a:br>
            <a:r>
              <a:rPr lang="en-US" dirty="0" smtClean="0"/>
              <a:t>6, 9, 15, 21, 24, 28, 30</a:t>
            </a:r>
            <a:br>
              <a:rPr lang="en-US" dirty="0" smtClean="0"/>
            </a:br>
            <a:r>
              <a:rPr lang="en-US" dirty="0" smtClean="0"/>
              <a:t/>
            </a:r>
            <a:br>
              <a:rPr lang="en-US" dirty="0" smtClean="0"/>
            </a:br>
            <a:r>
              <a:rPr lang="en-US" dirty="0" smtClean="0"/>
              <a:t>A.28</a:t>
            </a:r>
            <a:br>
              <a:rPr lang="en-US" dirty="0" smtClean="0"/>
            </a:br>
            <a:r>
              <a:rPr lang="en-US" dirty="0" smtClean="0"/>
              <a:t>B.21</a:t>
            </a:r>
            <a:br>
              <a:rPr lang="en-US" dirty="0" smtClean="0"/>
            </a:br>
            <a:r>
              <a:rPr lang="en-US" dirty="0" smtClean="0"/>
              <a:t>C.24</a:t>
            </a:r>
            <a:br>
              <a:rPr lang="en-US" dirty="0" smtClean="0"/>
            </a:br>
            <a:r>
              <a:rPr lang="en-US" dirty="0" smtClean="0"/>
              <a:t>D.30</a:t>
            </a:r>
            <a:br>
              <a:rPr lang="en-US" dirty="0" smtClean="0"/>
            </a:b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dirty="0" smtClean="0"/>
              <a:t/>
            </a:r>
            <a:br>
              <a:rPr lang="en-US" dirty="0" smtClean="0"/>
            </a:br>
            <a:r>
              <a:rPr lang="en-US" dirty="0" smtClean="0"/>
              <a:t>    Answer: Option (a)</a:t>
            </a:r>
            <a:br>
              <a:rPr lang="en-US" dirty="0" smtClean="0"/>
            </a:br>
            <a:r>
              <a:rPr lang="en-US" dirty="0" smtClean="0"/>
              <a:t/>
            </a:r>
            <a:br>
              <a:rPr lang="en-US" dirty="0" smtClean="0"/>
            </a:br>
            <a:r>
              <a:rPr lang="en-US" dirty="0" smtClean="0"/>
              <a:t>	Each of the numbers except 28, is a multiple of 3.</a:t>
            </a: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30962"/>
          </a:xfrm>
        </p:spPr>
        <p:txBody>
          <a:bodyPr>
            <a:normAutofit/>
          </a:bodyPr>
          <a:lstStyle/>
          <a:p>
            <a:pPr algn="l"/>
            <a:r>
              <a:rPr lang="en-US" dirty="0" smtClean="0"/>
              <a:t>	Find the odd number out</a:t>
            </a:r>
            <a:br>
              <a:rPr lang="en-US" dirty="0" smtClean="0"/>
            </a:br>
            <a:r>
              <a:rPr lang="en-US" dirty="0" smtClean="0"/>
              <a:t>331, 482, 551, 263, 383, 362, 284</a:t>
            </a:r>
            <a:br>
              <a:rPr lang="en-US" dirty="0" smtClean="0"/>
            </a:br>
            <a:r>
              <a:rPr lang="en-US" dirty="0" smtClean="0"/>
              <a:t/>
            </a:r>
            <a:br>
              <a:rPr lang="en-US" dirty="0" smtClean="0"/>
            </a:br>
            <a:r>
              <a:rPr lang="en-US" dirty="0" smtClean="0"/>
              <a:t>	A.263</a:t>
            </a:r>
            <a:br>
              <a:rPr lang="en-US" dirty="0" smtClean="0"/>
            </a:br>
            <a:r>
              <a:rPr lang="en-US" dirty="0" smtClean="0"/>
              <a:t>	B.383</a:t>
            </a:r>
            <a:br>
              <a:rPr lang="en-US" dirty="0" smtClean="0"/>
            </a:br>
            <a:r>
              <a:rPr lang="en-US" dirty="0" smtClean="0"/>
              <a:t>	C.331</a:t>
            </a:r>
            <a:br>
              <a:rPr lang="en-US" dirty="0" smtClean="0"/>
            </a:br>
            <a:r>
              <a:rPr lang="en-US" dirty="0" smtClean="0"/>
              <a:t>	D.551</a:t>
            </a:r>
            <a:br>
              <a:rPr lang="en-US" dirty="0" smtClean="0"/>
            </a:br>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endParaRPr lang="en-US" b="1" dirty="0" smtClean="0"/>
          </a:p>
          <a:p>
            <a:pPr>
              <a:buNone/>
            </a:pPr>
            <a:r>
              <a:rPr lang="en-US" b="1" dirty="0" smtClean="0"/>
              <a:t>Answer:</a:t>
            </a:r>
            <a:r>
              <a:rPr lang="en-US" dirty="0" smtClean="0"/>
              <a:t> (</a:t>
            </a:r>
            <a:r>
              <a:rPr lang="en-US" b="1" dirty="0" smtClean="0"/>
              <a:t>B)</a:t>
            </a:r>
          </a:p>
          <a:p>
            <a:pPr>
              <a:buNone/>
            </a:pPr>
            <a:endParaRPr lang="en-US" dirty="0" smtClean="0"/>
          </a:p>
          <a:p>
            <a:pPr>
              <a:buNone/>
            </a:pPr>
            <a:r>
              <a:rPr lang="en-US" dirty="0" smtClean="0"/>
              <a:t>In each number except 383, the product of first and third digits is the middle one.</a:t>
            </a:r>
          </a:p>
          <a:p>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l"/>
            <a:r>
              <a:rPr lang="en-US" dirty="0" smtClean="0"/>
              <a:t> 	</a:t>
            </a:r>
            <a:br>
              <a:rPr lang="en-US" dirty="0" smtClean="0"/>
            </a:br>
            <a:r>
              <a:rPr lang="en-US" dirty="0" smtClean="0"/>
              <a:t>	Find the odd number out</a:t>
            </a:r>
            <a:br>
              <a:rPr lang="en-US" dirty="0" smtClean="0"/>
            </a:br>
            <a:r>
              <a:rPr lang="en-US" dirty="0" smtClean="0"/>
              <a:t>6, 9, 15, 21, 24, 28, 30</a:t>
            </a:r>
            <a:br>
              <a:rPr lang="en-US" dirty="0" smtClean="0"/>
            </a:br>
            <a:r>
              <a:rPr lang="en-US" dirty="0" smtClean="0"/>
              <a:t/>
            </a:r>
            <a:br>
              <a:rPr lang="en-US" dirty="0" smtClean="0"/>
            </a:br>
            <a:r>
              <a:rPr lang="en-US" dirty="0" smtClean="0"/>
              <a:t>	A.28</a:t>
            </a:r>
            <a:br>
              <a:rPr lang="en-US" dirty="0" smtClean="0"/>
            </a:br>
            <a:r>
              <a:rPr lang="en-US" dirty="0" smtClean="0"/>
              <a:t>	B.21</a:t>
            </a:r>
            <a:br>
              <a:rPr lang="en-US" dirty="0" smtClean="0"/>
            </a:br>
            <a:r>
              <a:rPr lang="en-US" dirty="0" smtClean="0"/>
              <a:t>	C.24</a:t>
            </a:r>
            <a:br>
              <a:rPr lang="en-US" dirty="0" smtClean="0"/>
            </a:br>
            <a:r>
              <a:rPr lang="en-US" dirty="0" smtClean="0"/>
              <a:t>	D.30</a:t>
            </a:r>
            <a:br>
              <a:rPr lang="en-US" dirty="0" smtClean="0"/>
            </a:b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2667000"/>
          </a:xfrm>
        </p:spPr>
        <p:txBody>
          <a:bodyPr/>
          <a:lstStyle/>
          <a:p>
            <a:pPr>
              <a:buNone/>
            </a:pPr>
            <a:endParaRPr lang="en-US" b="1" dirty="0" smtClean="0"/>
          </a:p>
          <a:p>
            <a:pPr>
              <a:buNone/>
            </a:pPr>
            <a:r>
              <a:rPr lang="en-US" b="1" dirty="0" smtClean="0"/>
              <a:t>	Answer:</a:t>
            </a:r>
            <a:r>
              <a:rPr lang="en-US" dirty="0" smtClean="0"/>
              <a:t> Option </a:t>
            </a:r>
            <a:r>
              <a:rPr lang="en-US" b="1" dirty="0" smtClean="0"/>
              <a:t>A</a:t>
            </a:r>
            <a:endParaRPr lang="en-US" dirty="0" smtClean="0"/>
          </a:p>
          <a:p>
            <a:pPr>
              <a:buNone/>
            </a:pPr>
            <a:r>
              <a:rPr lang="en-US" dirty="0" smtClean="0"/>
              <a:t>	Each of the numbers except 28, is a multiple of 3.</a:t>
            </a:r>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97562"/>
          </a:xfrm>
        </p:spPr>
        <p:txBody>
          <a:bodyPr>
            <a:noAutofit/>
          </a:bodyPr>
          <a:lstStyle/>
          <a:p>
            <a:pPr algn="l"/>
            <a:r>
              <a:rPr lang="en-US" sz="2800" dirty="0" smtClean="0"/>
              <a:t>	</a:t>
            </a:r>
            <a:br>
              <a:rPr lang="en-US" sz="2800" dirty="0" smtClean="0"/>
            </a:br>
            <a:r>
              <a:rPr lang="en-US" sz="2800" dirty="0" smtClean="0"/>
              <a:t>	The sum of the digits of a three digit number is 17, and the sum of the squares of its digits is 109.  If we subtract 495 from the number, we shall get a number consisting of the same digits written in the reverse order.  Find the number.</a:t>
            </a:r>
            <a:br>
              <a:rPr lang="en-US" sz="2800" dirty="0" smtClean="0"/>
            </a:br>
            <a:r>
              <a:rPr lang="en-US" sz="2800" dirty="0" smtClean="0"/>
              <a:t/>
            </a:r>
            <a:br>
              <a:rPr lang="en-US" sz="2800" dirty="0" smtClean="0"/>
            </a:br>
            <a:r>
              <a:rPr lang="en-US" sz="2800" dirty="0" smtClean="0"/>
              <a:t>a. 773</a:t>
            </a:r>
            <a:br>
              <a:rPr lang="en-US" sz="2800" dirty="0" smtClean="0"/>
            </a:br>
            <a:r>
              <a:rPr lang="en-US" sz="2800" dirty="0" smtClean="0"/>
              <a:t>b. 683</a:t>
            </a:r>
            <a:br>
              <a:rPr lang="en-US" sz="2800" dirty="0" smtClean="0"/>
            </a:br>
            <a:r>
              <a:rPr lang="en-US" sz="2800" dirty="0" smtClean="0"/>
              <a:t>c. 944</a:t>
            </a:r>
            <a:br>
              <a:rPr lang="en-US" sz="2800" dirty="0" smtClean="0"/>
            </a:br>
            <a:r>
              <a:rPr lang="en-US" sz="2800" dirty="0" smtClean="0"/>
              <a:t>d. 863</a:t>
            </a:r>
            <a:br>
              <a:rPr lang="en-US" sz="2800" dirty="0" smtClean="0"/>
            </a:br>
            <a:r>
              <a:rPr lang="en-US" sz="2800" dirty="0" smtClean="0"/>
              <a:t/>
            </a:r>
            <a:br>
              <a:rPr lang="en-US" sz="2800" dirty="0" smtClean="0"/>
            </a:br>
            <a:r>
              <a:rPr lang="en-US" sz="2800" dirty="0" smtClean="0"/>
              <a:t/>
            </a:r>
            <a:br>
              <a:rPr lang="en-US" sz="2800" dirty="0" smtClean="0"/>
            </a:br>
            <a:endParaRPr lang="en-US" sz="2800"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lstStyle/>
          <a:p>
            <a:pPr>
              <a:buNone/>
            </a:pPr>
            <a:r>
              <a:rPr lang="en-US" dirty="0" smtClean="0"/>
              <a:t> 	</a:t>
            </a:r>
          </a:p>
          <a:p>
            <a:pPr>
              <a:buNone/>
            </a:pPr>
            <a:endParaRPr lang="en-US" dirty="0" smtClean="0"/>
          </a:p>
          <a:p>
            <a:pPr>
              <a:buNone/>
            </a:pPr>
            <a:r>
              <a:rPr lang="en-US" dirty="0" smtClean="0"/>
              <a:t>		Answer : (d)</a:t>
            </a:r>
          </a:p>
          <a:p>
            <a:pPr>
              <a:buNone/>
            </a:pPr>
            <a:r>
              <a:rPr lang="en-US" dirty="0" smtClean="0"/>
              <a:t>		Check options.  Sum of the squares should be equal to 109. Only Options B and D satisfying. When we subtract 495, only 863 becomes 368.</a:t>
            </a:r>
          </a:p>
          <a:p>
            <a:pPr>
              <a:buNone/>
            </a:pP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572</TotalTime>
  <Words>511</Words>
  <Application>Microsoft Office PowerPoint</Application>
  <PresentationFormat>On-screen Show (4:3)</PresentationFormat>
  <Paragraphs>172</Paragraphs>
  <Slides>51</Slides>
  <Notes>0</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Apex</vt:lpstr>
      <vt:lpstr>Aptitude for It,Ites(Placement) Part i</vt:lpstr>
      <vt:lpstr>Topics Covered</vt:lpstr>
      <vt:lpstr>Slide 3</vt:lpstr>
      <vt:lpstr>Clearing your Aptitude Test with flying colors </vt:lpstr>
      <vt:lpstr>Slide 5</vt:lpstr>
      <vt:lpstr>Slide 6</vt:lpstr>
      <vt:lpstr>Slide 7</vt:lpstr>
      <vt:lpstr>Slide 8</vt:lpstr>
      <vt:lpstr>Getting Ready for Technical Interviews </vt:lpstr>
      <vt:lpstr>Slide 10</vt:lpstr>
      <vt:lpstr>Aptitude Areas</vt:lpstr>
      <vt:lpstr>Arithmetic Progression &amp; Geometric Progression</vt:lpstr>
      <vt:lpstr>Slide 13</vt:lpstr>
      <vt:lpstr>Slide 14</vt:lpstr>
      <vt:lpstr>Slide 15</vt:lpstr>
      <vt:lpstr>Slide 16</vt:lpstr>
      <vt:lpstr>Slide 17</vt:lpstr>
      <vt:lpstr>Pipes &amp; Cisterns</vt:lpstr>
      <vt:lpstr> There are three taps A, B and C of equal cross sectional area with different rate of flow of water. The time taken by the tap C alone to fill the tank is equal to the time taken by A and B when operated simultaneously. And if C takes 240 minutes less than B which takes 300 minutes less than A. Then the time required by the tap A alone is:    a) 12 hours b) 14 hours c) 11 hours   d) 15 hours </vt:lpstr>
      <vt:lpstr>Slide 20</vt:lpstr>
      <vt:lpstr>Permutations and Combinations</vt:lpstr>
      <vt:lpstr> In how many ways a team of 11 must be selected from 5  men and 11 women such that the team must comprise of not more than 3 men? a. 1565 b. 1243 c. 2256 d. 2456 </vt:lpstr>
      <vt:lpstr>Slide 23</vt:lpstr>
      <vt:lpstr> How many different toys can I draw from 5 different dresses, 4 different eye colors, 4 different hairstyles, and 3 different hair colors?    a) 120 b) 115 c) 240 d) 720 </vt:lpstr>
      <vt:lpstr>Answer : (c) 240.   Given that the combinations of toys are 5 different dresses, 4 different eye colors, 4 different hairstyles, and 3 different hair colors Let's start with the different dress.This gives us 5 different toys. Now, each of those 5 toys could have 4 different eye colors, so we multiply 5 x 4 for 20 different toys so far. Each of those toys can have 4 different hairstyles, so that's 20 x 4 for 80 different toys. And, each of those 80 toys can have 3 different hair colors, so now we multiply 80 x 3 for 240 different toys. Hence, we would draw 240 different toys with given combinations. </vt:lpstr>
      <vt:lpstr> In how many different ways can the letters of the word 'CORPORATION' be arranged so that the vowels always come together?    A.810  B.1440  C.2880  D.50400  E.5760  </vt:lpstr>
      <vt:lpstr> Answer (d)   In the word 'CORPORATION', we treat the vowels OOAIO as one letter. Thus, we have CRPRTN (OOAIO). This has 7 (6 + 1) letters of which R occurs 2 times and the rest are different. Number of ways arranging these letters = 7!/2!= 2520.   Now, 5 vowels in which O occurs 3 times and the rest are different, can be arranged in5! / 3! = 20 ways.  Required number of ways = (2520 x 20) = 50400. </vt:lpstr>
      <vt:lpstr>  From a group of 7 men and 6 women, five persons are to be selected to form a committee so that at least 3 men are there on the committee. In how many ways can it be done?   A. 564  B. 645  C. 735  D. 756  E. None of these </vt:lpstr>
      <vt:lpstr>Slide 29</vt:lpstr>
      <vt:lpstr>Perimeter &amp; Area</vt:lpstr>
      <vt:lpstr> The face of the square and an equilateral triangle are equal with 12 inches. Find the quantitative relation of their area.  a) 3:4 b) 2:3 c) 4:√3  d) 2:√3 </vt:lpstr>
      <vt:lpstr>Slide 32</vt:lpstr>
      <vt:lpstr>Numerical Ability </vt:lpstr>
      <vt:lpstr>  The fourteen digits of a credit card are to be written in the boxes shown above.  If the sum of every three consecutive digits is 18, then the value of x is :  a. 3 b. cannot be determined. c. 2 d. 1</vt:lpstr>
      <vt:lpstr>Slide 35</vt:lpstr>
      <vt:lpstr> Eesha bought 18 sharpeners for Rs.100.  She paid 1 rupee more for each white sharpener than for each brown sharpener.  What is the price of a white sharpener and how many white sharpener did she buy ?   a. Rs.5, 10  b. Rs.6, 10  c. Rs.5, 8  d. Rs.6, 8 </vt:lpstr>
      <vt:lpstr>Slide 37</vt:lpstr>
      <vt:lpstr> How many 3-digit numbers can be formed from the digits 2, 3, 5, 6, 7 and 9, which are divisible by 5 and none of the digits is repeated?</vt:lpstr>
      <vt:lpstr>Slide 39</vt:lpstr>
      <vt:lpstr> If n is an odd integer, then which of the options will be even.  a)(n2)/2 + n  b)nn + n + 1  c)(n2 + 3)2  d)none of these </vt:lpstr>
      <vt:lpstr>Slide 41</vt:lpstr>
      <vt:lpstr>   Find the odd number out 396, 462, 572, 427, 671, 264   A.396  B.427  C.671  D.264 </vt:lpstr>
      <vt:lpstr>Slide 43</vt:lpstr>
      <vt:lpstr>  Find the odd number out 6, 9, 15, 21, 24, 28, 30  A.28 B.21 C.24 D.30  </vt:lpstr>
      <vt:lpstr>Slide 45</vt:lpstr>
      <vt:lpstr> Find the odd number out 331, 482, 551, 263, 383, 362, 284   A.263  B.383  C.331  D.551 </vt:lpstr>
      <vt:lpstr>Slide 47</vt:lpstr>
      <vt:lpstr>    Find the odd number out 6, 9, 15, 21, 24, 28, 30   A.28  B.21  C.24  D.30  </vt:lpstr>
      <vt:lpstr>Slide 49</vt:lpstr>
      <vt:lpstr>   The sum of the digits of a three digit number is 17, and the sum of the squares of its digits is 109.  If we subtract 495 from the number, we shall get a number consisting of the same digits written in the reverse order.  Find the number.  a. 773 b. 683 c. 944 d. 863   </vt:lpstr>
      <vt:lpstr>Slide 51</vt:lpstr>
    </vt:vector>
  </TitlesOfParts>
  <Company>Dept. Career Guidance and Students Welfare BHARATH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Aptitude for It,Ites(Placement)</dc:title>
  <dc:creator>Vani Rajan</dc:creator>
  <cp:lastModifiedBy>lenovo</cp:lastModifiedBy>
  <cp:revision>76</cp:revision>
  <dcterms:created xsi:type="dcterms:W3CDTF">2015-08-04T07:19:34Z</dcterms:created>
  <dcterms:modified xsi:type="dcterms:W3CDTF">2015-08-07T09:33:34Z</dcterms:modified>
</cp:coreProperties>
</file>